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80" d="100"/>
          <a:sy n="80" d="100"/>
        </p:scale>
        <p:origin x="1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9420" units="cm"/>
          <inkml:channel name="Y" type="integer" max="11100" units="cm"/>
          <inkml:channel name="F" type="integer" max="256" units="dev"/>
          <inkml:channel name="T" type="integer" max="2.14748E9" units="dev"/>
        </inkml:traceFormat>
        <inkml:channelProperties>
          <inkml:channelProperty channel="X" name="resolution" value="628.47894" units="1/cm"/>
          <inkml:channelProperty channel="Y" name="resolution" value="637.93103" units="1/cm"/>
          <inkml:channelProperty channel="F" name="resolution" value="0" units="1/dev"/>
          <inkml:channelProperty channel="T" name="resolution" value="1" units="1/dev"/>
        </inkml:channelProperties>
      </inkml:inkSource>
      <inkml:timestamp xml:id="ts0" timeString="2020-10-08T03:16:07.860"/>
    </inkml:context>
    <inkml:brush xml:id="br0">
      <inkml:brushProperty name="width" value="0.07938" units="cm"/>
      <inkml:brushProperty name="height" value="0.07938" units="cm"/>
      <inkml:brushProperty name="color" value="#3165BB"/>
      <inkml:brushProperty name="fitToCurve" value="1"/>
    </inkml:brush>
  </inkml:definitions>
  <inkml:trace contextRef="#ctx0" brushRef="#br0">0 477 1 0,'0'-11'0'16,"0"-12"0"-16,0 12 0 15,3 0 0-15,-3 7 0 16,2 0 0-16,-2-3 0 16,2 3 0-16,2-7 0 15,1-4 0-15,1-4 0 16,-1-5 0-16,1-2 0 16,-1-8 0-16,-5-1 0 0,-5 5 0 15,5-4 0-15,5 0 0 16,-5 8 0-16,2-2 0 15,0 11 0-15,-2-1 0 16,0 6 0-16,0 3 0 16,0 3 0-16,0 1 0 15,0 5 0-15,0-4 0 16,0 4 0-16,0-6 0 16,0 6 0-16,-2-5 0 15,2 5 0-15,-2-4 0 0,2 4 0 16,0 0 0-16,0 0 0 15,0 0 0-15,0 0 0 16,0 0 0-16,0 0 0 16</inkml:trace>
</inkml:ink>
</file>

<file path=ppt/ink/ink2.xml><?xml version="1.0" encoding="utf-8"?>
<inkml:ink xmlns:inkml="http://www.w3.org/2003/InkML">
  <inkml:definitions>
    <inkml:context xml:id="ctx0">
      <inkml:inkSource xml:id="inkSrc0">
        <inkml:traceFormat>
          <inkml:channel name="X" type="integer" max="19420" units="cm"/>
          <inkml:channel name="Y" type="integer" max="11100" units="cm"/>
          <inkml:channel name="F" type="integer" max="256" units="dev"/>
          <inkml:channel name="T" type="integer" max="2.14748E9" units="dev"/>
        </inkml:traceFormat>
        <inkml:channelProperties>
          <inkml:channelProperty channel="X" name="resolution" value="628.47894" units="1/cm"/>
          <inkml:channelProperty channel="Y" name="resolution" value="637.93103" units="1/cm"/>
          <inkml:channelProperty channel="F" name="resolution" value="0" units="1/dev"/>
          <inkml:channelProperty channel="T" name="resolution" value="1" units="1/dev"/>
        </inkml:channelProperties>
      </inkml:inkSource>
      <inkml:timestamp xml:id="ts0" timeString="2020-10-08T03:16:07.860"/>
    </inkml:context>
    <inkml:brush xml:id="br0">
      <inkml:brushProperty name="width" value="0.07938" units="cm"/>
      <inkml:brushProperty name="height" value="0.07938" units="cm"/>
      <inkml:brushProperty name="color" value="#3165BB"/>
      <inkml:brushProperty name="fitToCurve" value="1"/>
    </inkml:brush>
  </inkml:definitions>
  <inkml:trace contextRef="#ctx0" brushRef="#br0">0 477 1 0,'0'-11'0'16,"0"-12"0"-16,0 12 0 15,3 0 0-15,-3 7 0 16,2 0 0-16,-2-3 0 16,2 3 0-16,2-7 0 15,1-4 0-15,1-4 0 16,-1-5 0-16,1-2 0 16,-1-8 0-16,-5-1 0 0,-5 5 0 15,5-4 0-15,5 0 0 16,-5 8 0-16,2-2 0 15,0 11 0-15,-2-1 0 16,0 6 0-16,0 3 0 16,0 3 0-16,0 1 0 15,0 5 0-15,0-4 0 16,0 4 0-16,0-6 0 16,0 6 0-16,-2-5 0 15,2 5 0-15,-2-4 0 0,2 4 0 16,0 0 0-16,0 0 0 15,0 0 0-15,0 0 0 16,0 0 0-16,0 0 0 16</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5C416B1-185E-45C0-B25A-551158BBB462}" type="datetimeFigureOut">
              <a:rPr lang="ar-SA" smtClean="0"/>
              <a:t>21/02/42</a:t>
            </a:fld>
            <a:endParaRPr lang="ar-SA"/>
          </a:p>
        </p:txBody>
      </p:sp>
      <p:sp>
        <p:nvSpPr>
          <p:cNvPr id="5" name="Footer Placeholder 4"/>
          <p:cNvSpPr>
            <a:spLocks noGrp="1"/>
          </p:cNvSpPr>
          <p:nvPr>
            <p:ph type="ftr" sz="quarter" idx="11"/>
          </p:nvPr>
        </p:nvSpPr>
        <p:spPr>
          <a:xfrm>
            <a:off x="3962399" y="5870575"/>
            <a:ext cx="4893958" cy="377825"/>
          </a:xfrm>
        </p:spPr>
        <p:txBody>
          <a:bodyPr/>
          <a:lstStyle/>
          <a:p>
            <a:endParaRPr lang="ar-SA"/>
          </a:p>
        </p:txBody>
      </p:sp>
      <p:sp>
        <p:nvSpPr>
          <p:cNvPr id="6" name="Slide Number Placeholder 5"/>
          <p:cNvSpPr>
            <a:spLocks noGrp="1"/>
          </p:cNvSpPr>
          <p:nvPr>
            <p:ph type="sldNum" sz="quarter" idx="12"/>
          </p:nvPr>
        </p:nvSpPr>
        <p:spPr>
          <a:xfrm>
            <a:off x="10608958" y="5870575"/>
            <a:ext cx="551167" cy="377825"/>
          </a:xfrm>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202151572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95C416B1-185E-45C0-B25A-551158BBB462}" type="datetimeFigureOut">
              <a:rPr lang="ar-SA" smtClean="0"/>
              <a:t>21/02/42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207135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5C416B1-185E-45C0-B25A-551158BBB462}" type="datetimeFigureOut">
              <a:rPr lang="ar-SA" smtClean="0"/>
              <a:t>21/02/42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2476148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5C416B1-185E-45C0-B25A-551158BBB462}" type="datetimeFigureOut">
              <a:rPr lang="ar-SA" smtClean="0"/>
              <a:t>21/02/42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37960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5C416B1-185E-45C0-B25A-551158BBB462}" type="datetimeFigureOut">
              <a:rPr lang="ar-SA" smtClean="0"/>
              <a:t>21/02/42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1079046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5C416B1-185E-45C0-B25A-551158BBB462}" type="datetimeFigureOut">
              <a:rPr lang="ar-SA" smtClean="0"/>
              <a:t>21/02/42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32781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5C416B1-185E-45C0-B25A-551158BBB462}" type="datetimeFigureOut">
              <a:rPr lang="ar-SA" smtClean="0"/>
              <a:t>21/02/42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387158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5C416B1-185E-45C0-B25A-551158BBB462}" type="datetimeFigureOut">
              <a:rPr lang="ar-SA" smtClean="0"/>
              <a:t>21/02/42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2B61AD-2EE4-4516-A9D5-143363E8B02E}" type="slidenum">
              <a:rPr lang="ar-SA" smtClean="0"/>
              <a:t>‹#›</a:t>
            </a:fld>
            <a:endParaRPr lang="ar-SA"/>
          </a:p>
        </p:txBody>
      </p:sp>
      <p:sp>
        <p:nvSpPr>
          <p:cNvPr id="8" name="Title 1"/>
          <p:cNvSpPr>
            <a:spLocks noGrp="1"/>
          </p:cNvSpPr>
          <p:nvPr>
            <p:ph type="title"/>
          </p:nvPr>
        </p:nvSpPr>
        <p:spPr>
          <a:xfrm>
            <a:off x="685801" y="609600"/>
            <a:ext cx="10131425" cy="1456267"/>
          </a:xfrm>
        </p:spPr>
        <p:txBody>
          <a:bodyPr/>
          <a:lstStyle/>
          <a:p>
            <a:r>
              <a:rPr lang="ar-SA"/>
              <a:t>انقر لتحرير نمط عنوان الشكل الرئيسي</a:t>
            </a:r>
            <a:endParaRPr lang="en-US" dirty="0"/>
          </a:p>
        </p:txBody>
      </p:sp>
    </p:spTree>
    <p:extLst>
      <p:ext uri="{BB962C8B-B14F-4D97-AF65-F5344CB8AC3E}">
        <p14:creationId xmlns:p14="http://schemas.microsoft.com/office/powerpoint/2010/main" val="3362753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5C416B1-185E-45C0-B25A-551158BBB462}" type="datetimeFigureOut">
              <a:rPr lang="ar-SA" smtClean="0"/>
              <a:t>21/02/42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239912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5C416B1-185E-45C0-B25A-551158BBB462}" type="datetimeFigureOut">
              <a:rPr lang="ar-SA" smtClean="0"/>
              <a:t>21/02/42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142268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5C416B1-185E-45C0-B25A-551158BBB462}" type="datetimeFigureOut">
              <a:rPr lang="ar-SA" smtClean="0"/>
              <a:t>21/02/42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87812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5C416B1-185E-45C0-B25A-551158BBB462}" type="datetimeFigureOut">
              <a:rPr lang="ar-SA" smtClean="0"/>
              <a:t>21/02/42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56111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5C416B1-185E-45C0-B25A-551158BBB462}" type="datetimeFigureOut">
              <a:rPr lang="ar-SA" smtClean="0"/>
              <a:t>21/02/42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369772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95C416B1-185E-45C0-B25A-551158BBB462}" type="datetimeFigureOut">
              <a:rPr lang="ar-SA" smtClean="0"/>
              <a:t>21/02/42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1835274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5C416B1-185E-45C0-B25A-551158BBB462}" type="datetimeFigureOut">
              <a:rPr lang="ar-SA" smtClean="0"/>
              <a:t>21/02/42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80472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95C416B1-185E-45C0-B25A-551158BBB462}" type="datetimeFigureOut">
              <a:rPr lang="ar-SA" smtClean="0"/>
              <a:t>21/02/42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295254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ar-SA"/>
              <a:t>انقر لتحرير نمط عنوان الشكل الرئيسي</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95C416B1-185E-45C0-B25A-551158BBB462}" type="datetimeFigureOut">
              <a:rPr lang="ar-SA" smtClean="0"/>
              <a:t>21/02/42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22B61AD-2EE4-4516-A9D5-143363E8B02E}" type="slidenum">
              <a:rPr lang="ar-SA" smtClean="0"/>
              <a:t>‹#›</a:t>
            </a:fld>
            <a:endParaRPr lang="ar-SA"/>
          </a:p>
        </p:txBody>
      </p:sp>
    </p:spTree>
    <p:extLst>
      <p:ext uri="{BB962C8B-B14F-4D97-AF65-F5344CB8AC3E}">
        <p14:creationId xmlns:p14="http://schemas.microsoft.com/office/powerpoint/2010/main" val="278910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C416B1-185E-45C0-B25A-551158BBB462}" type="datetimeFigureOut">
              <a:rPr lang="ar-SA" smtClean="0"/>
              <a:t>21/02/42</a:t>
            </a:fld>
            <a:endParaRPr lang="ar-SA"/>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2B61AD-2EE4-4516-A9D5-143363E8B02E}" type="slidenum">
              <a:rPr lang="ar-SA" smtClean="0"/>
              <a:t>‹#›</a:t>
            </a:fld>
            <a:endParaRPr lang="ar-SA"/>
          </a:p>
        </p:txBody>
      </p:sp>
    </p:spTree>
    <p:extLst>
      <p:ext uri="{BB962C8B-B14F-4D97-AF65-F5344CB8AC3E}">
        <p14:creationId xmlns:p14="http://schemas.microsoft.com/office/powerpoint/2010/main" val="309229953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emf"/><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customXml" Target="../ink/ink1.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10.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8.wdp"/><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emf"/><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customXml" Target="../ink/ink2.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10.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8.wdp"/><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4180342-4872-4DC6-958E-E753DD69F2E9}"/>
              </a:ext>
            </a:extLst>
          </p:cNvPr>
          <p:cNvSpPr>
            <a:spLocks noGrp="1"/>
          </p:cNvSpPr>
          <p:nvPr>
            <p:ph type="ctrTitle"/>
          </p:nvPr>
        </p:nvSpPr>
        <p:spPr>
          <a:xfrm>
            <a:off x="4323906" y="901011"/>
            <a:ext cx="7197726" cy="2421464"/>
          </a:xfrm>
        </p:spPr>
        <p:txBody>
          <a:bodyPr>
            <a:normAutofit/>
          </a:bodyPr>
          <a:lstStyle/>
          <a:p>
            <a:r>
              <a:rPr lang="ar-SA" sz="8800" dirty="0"/>
              <a:t>- تلسكوب هابل </a:t>
            </a:r>
          </a:p>
        </p:txBody>
      </p:sp>
      <p:sp>
        <p:nvSpPr>
          <p:cNvPr id="3" name="عنوان فرعي 2">
            <a:extLst>
              <a:ext uri="{FF2B5EF4-FFF2-40B4-BE49-F238E27FC236}">
                <a16:creationId xmlns:a16="http://schemas.microsoft.com/office/drawing/2014/main" id="{65B01BE3-9A33-408D-B6EF-7441C04DCA7D}"/>
              </a:ext>
            </a:extLst>
          </p:cNvPr>
          <p:cNvSpPr>
            <a:spLocks noGrp="1"/>
          </p:cNvSpPr>
          <p:nvPr>
            <p:ph type="subTitle" idx="1"/>
          </p:nvPr>
        </p:nvSpPr>
        <p:spPr>
          <a:xfrm>
            <a:off x="4451497" y="3237416"/>
            <a:ext cx="7197726" cy="1405467"/>
          </a:xfrm>
        </p:spPr>
        <p:txBody>
          <a:bodyPr/>
          <a:lstStyle/>
          <a:p>
            <a:r>
              <a:rPr lang="ar-SA" dirty="0"/>
              <a:t>                              --- أشهر قمر صناعي ---</a:t>
            </a:r>
          </a:p>
        </p:txBody>
      </p:sp>
      <p:sp>
        <p:nvSpPr>
          <p:cNvPr id="4" name="نصف إطار 3">
            <a:extLst>
              <a:ext uri="{FF2B5EF4-FFF2-40B4-BE49-F238E27FC236}">
                <a16:creationId xmlns:a16="http://schemas.microsoft.com/office/drawing/2014/main" id="{73817177-2D64-43AC-88D8-4ACBBFE67BBE}"/>
              </a:ext>
            </a:extLst>
          </p:cNvPr>
          <p:cNvSpPr/>
          <p:nvPr/>
        </p:nvSpPr>
        <p:spPr>
          <a:xfrm>
            <a:off x="5396909" y="1440391"/>
            <a:ext cx="1847850" cy="1047750"/>
          </a:xfrm>
          <a:prstGeom prst="halfFrame">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endParaRPr lang="ar-SA" dirty="0">
              <a:ln w="0"/>
              <a:solidFill>
                <a:schemeClr val="tx1"/>
              </a:solidFill>
              <a:effectLst>
                <a:outerShdw blurRad="38100" dist="19050" dir="2700000" algn="tl" rotWithShape="0">
                  <a:schemeClr val="dk1">
                    <a:alpha val="40000"/>
                  </a:schemeClr>
                </a:outerShdw>
              </a:effectLst>
            </a:endParaRPr>
          </a:p>
        </p:txBody>
      </p:sp>
      <p:sp>
        <p:nvSpPr>
          <p:cNvPr id="5" name="مخطط انسيابي: تخزين داخلي 4">
            <a:extLst>
              <a:ext uri="{FF2B5EF4-FFF2-40B4-BE49-F238E27FC236}">
                <a16:creationId xmlns:a16="http://schemas.microsoft.com/office/drawing/2014/main" id="{FE4D13AB-01D2-4C5B-8322-B7D0D080354D}"/>
              </a:ext>
            </a:extLst>
          </p:cNvPr>
          <p:cNvSpPr/>
          <p:nvPr/>
        </p:nvSpPr>
        <p:spPr>
          <a:xfrm>
            <a:off x="7423039" y="3780954"/>
            <a:ext cx="2497138" cy="2662671"/>
          </a:xfrm>
          <a:prstGeom prst="flowChartInternalStorage">
            <a:avLst/>
          </a:prstGeom>
          <a:solidFill>
            <a:schemeClr val="tx1"/>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accent2">
                    <a:lumMod val="50000"/>
                  </a:schemeClr>
                </a:solidFill>
                <a:cs typeface="Akhbar MT" pitchFamily="2" charset="-78"/>
              </a:rPr>
              <a:t>أسبوع الفضاء</a:t>
            </a:r>
          </a:p>
          <a:p>
            <a:pPr algn="ctr"/>
            <a:r>
              <a:rPr lang="ar-SA" sz="4400" dirty="0">
                <a:solidFill>
                  <a:schemeClr val="accent2">
                    <a:lumMod val="50000"/>
                  </a:schemeClr>
                </a:solidFill>
                <a:cs typeface="Akhbar MT" pitchFamily="2" charset="-78"/>
              </a:rPr>
              <a:t>العالمي</a:t>
            </a:r>
          </a:p>
        </p:txBody>
      </p:sp>
      <p:pic>
        <p:nvPicPr>
          <p:cNvPr id="7" name="صورة 6">
            <a:extLst>
              <a:ext uri="{FF2B5EF4-FFF2-40B4-BE49-F238E27FC236}">
                <a16:creationId xmlns:a16="http://schemas.microsoft.com/office/drawing/2014/main" id="{EDF77A94-7D1A-47D5-9778-E2BA67C0EFA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7188" y1="57969" x2="57188" y2="57969"/>
                        <a14:foregroundMark x1="65156" y1="44375" x2="65156" y2="44375"/>
                        <a14:foregroundMark x1="47656" y1="48438" x2="47656" y2="48438"/>
                        <a14:foregroundMark x1="54063" y1="38906" x2="54063" y2="38906"/>
                        <a14:foregroundMark x1="46094" y1="32500" x2="46094" y2="32500"/>
                        <a14:foregroundMark x1="53281" y1="26094" x2="53281" y2="26094"/>
                        <a14:foregroundMark x1="30781" y1="52500" x2="30781" y2="52500"/>
                        <a14:foregroundMark x1="32500" y1="38125" x2="32500" y2="38125"/>
                        <a14:foregroundMark x1="75625" y1="32500" x2="75625" y2="32500"/>
                        <a14:foregroundMark x1="26094" y1="38906" x2="26094" y2="38906"/>
                      </a14:backgroundRemoval>
                    </a14:imgEffect>
                  </a14:imgLayer>
                </a14:imgProps>
              </a:ext>
              <a:ext uri="{28A0092B-C50C-407E-A947-70E740481C1C}">
                <a14:useLocalDpi xmlns:a14="http://schemas.microsoft.com/office/drawing/2010/main" val="0"/>
              </a:ext>
            </a:extLst>
          </a:blip>
          <a:stretch>
            <a:fillRect/>
          </a:stretch>
        </p:blipFill>
        <p:spPr>
          <a:xfrm>
            <a:off x="7545572" y="4893412"/>
            <a:ext cx="1299684" cy="1299684"/>
          </a:xfrm>
          <a:prstGeom prst="rect">
            <a:avLst/>
          </a:prstGeom>
        </p:spPr>
      </p:pic>
    </p:spTree>
    <p:extLst>
      <p:ext uri="{BB962C8B-B14F-4D97-AF65-F5344CB8AC3E}">
        <p14:creationId xmlns:p14="http://schemas.microsoft.com/office/powerpoint/2010/main" val="2690205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اوية مطوية 1">
            <a:extLst>
              <a:ext uri="{FF2B5EF4-FFF2-40B4-BE49-F238E27FC236}">
                <a16:creationId xmlns:a16="http://schemas.microsoft.com/office/drawing/2014/main" id="{D78160C9-6FF1-4C1C-9F81-949CCE0DBD45}"/>
              </a:ext>
            </a:extLst>
          </p:cNvPr>
          <p:cNvSpPr/>
          <p:nvPr/>
        </p:nvSpPr>
        <p:spPr>
          <a:xfrm>
            <a:off x="829337" y="425301"/>
            <a:ext cx="1775639" cy="2190308"/>
          </a:xfrm>
          <a:prstGeom prst="foldedCorner">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accent3">
                    <a:lumMod val="75000"/>
                  </a:schemeClr>
                </a:solidFill>
                <a:latin typeface="Segoe UI Semibold" panose="020B0702040204020203" pitchFamily="34" charset="0"/>
                <a:cs typeface="Segoe UI Semibold" panose="020B0702040204020203" pitchFamily="34" charset="0"/>
              </a:rPr>
              <a:t>الزيارة</a:t>
            </a:r>
          </a:p>
          <a:p>
            <a:pPr algn="ctr"/>
            <a:r>
              <a:rPr lang="ar-SA" sz="2800" dirty="0">
                <a:solidFill>
                  <a:schemeClr val="accent3">
                    <a:lumMod val="75000"/>
                  </a:schemeClr>
                </a:solidFill>
                <a:latin typeface="Segoe UI Semibold" panose="020B0702040204020203" pitchFamily="34" charset="0"/>
                <a:cs typeface="Segoe UI Semibold" panose="020B0702040204020203" pitchFamily="34" charset="0"/>
              </a:rPr>
              <a:t>الأخيرة لتلسكوب هابل:</a:t>
            </a:r>
          </a:p>
        </p:txBody>
      </p:sp>
      <p:sp>
        <p:nvSpPr>
          <p:cNvPr id="3" name="مخطط انسيابي: معالجة معرّفة مسبقاً 2">
            <a:extLst>
              <a:ext uri="{FF2B5EF4-FFF2-40B4-BE49-F238E27FC236}">
                <a16:creationId xmlns:a16="http://schemas.microsoft.com/office/drawing/2014/main" id="{818C2248-0836-441B-913B-3084BAECEB1B}"/>
              </a:ext>
            </a:extLst>
          </p:cNvPr>
          <p:cNvSpPr/>
          <p:nvPr/>
        </p:nvSpPr>
        <p:spPr>
          <a:xfrm>
            <a:off x="2286001" y="1844748"/>
            <a:ext cx="7272669" cy="3726712"/>
          </a:xfrm>
          <a:prstGeom prst="flowChartPredefinedProcess">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5">
                    <a:lumMod val="50000"/>
                  </a:schemeClr>
                </a:solidFill>
                <a:cs typeface="Akhbar MT" pitchFamily="2" charset="-78"/>
              </a:rPr>
              <a:t>تمت جدولة إقلاع مهمة الخدمة التالية لتلسكوب هابل الفضائي عام 2006,</a:t>
            </a:r>
          </a:p>
          <a:p>
            <a:pPr algn="ctr"/>
            <a:r>
              <a:rPr lang="ar-SA" sz="2000" b="1" dirty="0">
                <a:solidFill>
                  <a:schemeClr val="accent5">
                    <a:lumMod val="50000"/>
                  </a:schemeClr>
                </a:solidFill>
                <a:cs typeface="Akhbar MT" pitchFamily="2" charset="-78"/>
              </a:rPr>
              <a:t> لكن في 1 فبراير 2003، تحطم مكوك الفضاء كولومبيا، العائد من مهمة أبحاث، خلال دخوله إلى الغلاف الجوي للأرض.</a:t>
            </a:r>
          </a:p>
          <a:p>
            <a:pPr algn="ctr"/>
            <a:r>
              <a:rPr lang="ar-SA" sz="2000" b="1" dirty="0">
                <a:solidFill>
                  <a:schemeClr val="accent5">
                    <a:lumMod val="50000"/>
                  </a:schemeClr>
                </a:solidFill>
                <a:cs typeface="Akhbar MT" pitchFamily="2" charset="-78"/>
              </a:rPr>
              <a:t> تم إيقاف برنامج المكوك الفضائي تماما. حينها قام مدير ناسا شون او كيف بإيقاف مهمة هابل، </a:t>
            </a:r>
          </a:p>
          <a:p>
            <a:pPr algn="ctr"/>
            <a:r>
              <a:rPr lang="ar-SA" sz="2000" b="1" dirty="0">
                <a:solidFill>
                  <a:schemeClr val="accent5">
                    <a:lumMod val="50000"/>
                  </a:schemeClr>
                </a:solidFill>
                <a:cs typeface="Akhbar MT" pitchFamily="2" charset="-78"/>
              </a:rPr>
              <a:t>ملتزما بإرشادات </a:t>
            </a:r>
            <a:r>
              <a:rPr lang="ar-SA" sz="2000" b="1" dirty="0" err="1">
                <a:solidFill>
                  <a:schemeClr val="accent5">
                    <a:lumMod val="50000"/>
                  </a:schemeClr>
                </a:solidFill>
                <a:cs typeface="Akhbar MT" pitchFamily="2" charset="-78"/>
              </a:rPr>
              <a:t>الآمان</a:t>
            </a:r>
            <a:r>
              <a:rPr lang="ar-SA" sz="2000" b="1" dirty="0">
                <a:solidFill>
                  <a:schemeClr val="accent5">
                    <a:lumMod val="50000"/>
                  </a:schemeClr>
                </a:solidFill>
                <a:cs typeface="Akhbar MT" pitchFamily="2" charset="-78"/>
              </a:rPr>
              <a:t> التي تمَّ تطويرها مباشرة بعد تراجيديا كولومبيا. بعد ذلك راجع مدير ناسا التالي، مايك غريفين،</a:t>
            </a:r>
          </a:p>
          <a:p>
            <a:pPr algn="ctr"/>
            <a:r>
              <a:rPr lang="ar-SA" sz="2000" b="1" dirty="0">
                <a:solidFill>
                  <a:schemeClr val="accent5">
                    <a:lumMod val="50000"/>
                  </a:schemeClr>
                </a:solidFill>
                <a:cs typeface="Akhbar MT" pitchFamily="2" charset="-78"/>
              </a:rPr>
              <a:t> عملية الإيقاف عند تعيينه عام 2005 وقدم دعما قويا آخر لمهمة أخرى. و ذلك ما حصل في 31 أكتوبر 2006، حين أعلن عن مهمة خدمة أخرى من جديد.</a:t>
            </a:r>
          </a:p>
        </p:txBody>
      </p:sp>
      <p:pic>
        <p:nvPicPr>
          <p:cNvPr id="5" name="صورة 4">
            <a:extLst>
              <a:ext uri="{FF2B5EF4-FFF2-40B4-BE49-F238E27FC236}">
                <a16:creationId xmlns:a16="http://schemas.microsoft.com/office/drawing/2014/main" id="{AE7F5B55-A9BF-4FEE-A8DA-BE70095C6BC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62326" y1="70349" x2="62326" y2="70349"/>
                        <a14:foregroundMark x1="48140" y1="27209" x2="48140" y2="27209"/>
                      </a14:backgroundRemoval>
                    </a14:imgEffect>
                  </a14:imgLayer>
                </a14:imgProps>
              </a:ext>
              <a:ext uri="{28A0092B-C50C-407E-A947-70E740481C1C}">
                <a14:useLocalDpi xmlns:a14="http://schemas.microsoft.com/office/drawing/2010/main" val="0"/>
              </a:ext>
            </a:extLst>
          </a:blip>
          <a:stretch>
            <a:fillRect/>
          </a:stretch>
        </p:blipFill>
        <p:spPr>
          <a:xfrm>
            <a:off x="7885814" y="1679946"/>
            <a:ext cx="1194390" cy="1194390"/>
          </a:xfrm>
          <a:prstGeom prst="rect">
            <a:avLst/>
          </a:prstGeom>
        </p:spPr>
      </p:pic>
    </p:spTree>
    <p:extLst>
      <p:ext uri="{BB962C8B-B14F-4D97-AF65-F5344CB8AC3E}">
        <p14:creationId xmlns:p14="http://schemas.microsoft.com/office/powerpoint/2010/main" val="353886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ستند 1">
            <a:extLst>
              <a:ext uri="{FF2B5EF4-FFF2-40B4-BE49-F238E27FC236}">
                <a16:creationId xmlns:a16="http://schemas.microsoft.com/office/drawing/2014/main" id="{858FE902-D1AE-4DCF-AF22-FF3BBCC6DAEF}"/>
              </a:ext>
            </a:extLst>
          </p:cNvPr>
          <p:cNvSpPr/>
          <p:nvPr/>
        </p:nvSpPr>
        <p:spPr>
          <a:xfrm>
            <a:off x="1637413" y="1656000"/>
            <a:ext cx="7942522" cy="3838354"/>
          </a:xfrm>
          <a:prstGeom prst="flowChartDocument">
            <a:avLst/>
          </a:prstGeom>
          <a:solidFill>
            <a:schemeClr val="tx1">
              <a:lumMod val="95000"/>
            </a:schemeClr>
          </a:solidFill>
          <a:ln w="57150">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accent3">
                    <a:lumMod val="75000"/>
                  </a:schemeClr>
                </a:solidFill>
                <a:cs typeface="PT Bold Arch" panose="02010400000000000000" pitchFamily="2" charset="-78"/>
              </a:rPr>
              <a:t>في النهاية،</a:t>
            </a:r>
          </a:p>
          <a:p>
            <a:pPr algn="ctr"/>
            <a:endParaRPr lang="ar-SA" sz="3200" b="1" dirty="0">
              <a:solidFill>
                <a:schemeClr val="accent2">
                  <a:lumMod val="50000"/>
                </a:schemeClr>
              </a:solidFill>
              <a:latin typeface="Dubai Light" panose="020B0303030403030204" pitchFamily="34" charset="-78"/>
              <a:cs typeface="Dubai Light" panose="020B0303030403030204" pitchFamily="34" charset="-78"/>
            </a:endParaRPr>
          </a:p>
          <a:p>
            <a:pPr algn="ctr"/>
            <a:r>
              <a:rPr lang="ar-SA" b="1" dirty="0">
                <a:solidFill>
                  <a:schemeClr val="accent2">
                    <a:lumMod val="50000"/>
                  </a:schemeClr>
                </a:solidFill>
                <a:latin typeface="Dubai Light" panose="020B0303030403030204" pitchFamily="34" charset="-78"/>
                <a:cs typeface="Dubai Light" panose="020B0303030403030204" pitchFamily="34" charset="-78"/>
              </a:rPr>
              <a:t>سينتهي زمن هابل. ومع مرور الأعوام، ستهترئ مكونات هابل وصولا إلى نقطة سيتوقف عندها </a:t>
            </a:r>
          </a:p>
          <a:p>
            <a:pPr algn="ctr"/>
            <a:r>
              <a:rPr lang="ar-SA" b="1" dirty="0">
                <a:solidFill>
                  <a:schemeClr val="accent2">
                    <a:lumMod val="50000"/>
                  </a:schemeClr>
                </a:solidFill>
                <a:latin typeface="Dubai Light" panose="020B0303030403030204" pitchFamily="34" charset="-78"/>
                <a:cs typeface="Dubai Light" panose="020B0303030403030204" pitchFamily="34" charset="-78"/>
              </a:rPr>
              <a:t>التلسكوب عن العمل. عندما يحصل هذا، سيستمر هابل بالدوران حول الأرض حتى يتفكك مداره، </a:t>
            </a:r>
          </a:p>
          <a:p>
            <a:pPr algn="ctr"/>
            <a:r>
              <a:rPr lang="ar-SA" b="1" dirty="0">
                <a:solidFill>
                  <a:schemeClr val="accent2">
                    <a:lumMod val="50000"/>
                  </a:schemeClr>
                </a:solidFill>
                <a:latin typeface="Dubai Light" panose="020B0303030403030204" pitchFamily="34" charset="-78"/>
                <a:cs typeface="Dubai Light" panose="020B0303030403030204" pitchFamily="34" charset="-78"/>
              </a:rPr>
              <a:t>مما سيسمح له بالسقوط بشكل حلزوني الى الأرض. وعلى الرغم من أن ناسا تتمنى أساسا </a:t>
            </a:r>
          </a:p>
          <a:p>
            <a:pPr algn="ctr"/>
            <a:r>
              <a:rPr lang="ar-SA" b="1" dirty="0">
                <a:solidFill>
                  <a:schemeClr val="accent2">
                    <a:lumMod val="50000"/>
                  </a:schemeClr>
                </a:solidFill>
                <a:latin typeface="Dubai Light" panose="020B0303030403030204" pitchFamily="34" charset="-78"/>
                <a:cs typeface="Dubai Light" panose="020B0303030403030204" pitchFamily="34" charset="-78"/>
              </a:rPr>
              <a:t>جلب هابل من جديد إلى الأرض لوضعه ضمن متحف، إلا أن فترة عمره الطويلة أخذته وراء مهمة </a:t>
            </a:r>
          </a:p>
          <a:p>
            <a:pPr algn="ctr"/>
            <a:r>
              <a:rPr lang="ar-SA" b="1" dirty="0">
                <a:solidFill>
                  <a:schemeClr val="accent2">
                    <a:lumMod val="50000"/>
                  </a:schemeClr>
                </a:solidFill>
                <a:latin typeface="Dubai Light" panose="020B0303030403030204" pitchFamily="34" charset="-78"/>
                <a:cs typeface="Dubai Light" panose="020B0303030403030204" pitchFamily="34" charset="-78"/>
              </a:rPr>
              <a:t>المكوك الفضائي التي توقفت عن العمل، لذلك ربما لن يكون من الممكن إعادة التلسكوب </a:t>
            </a:r>
          </a:p>
          <a:p>
            <a:pPr algn="ctr"/>
            <a:r>
              <a:rPr lang="ar-SA" b="1" dirty="0">
                <a:solidFill>
                  <a:schemeClr val="accent2">
                    <a:lumMod val="50000"/>
                  </a:schemeClr>
                </a:solidFill>
                <a:latin typeface="Dubai Light" panose="020B0303030403030204" pitchFamily="34" charset="-78"/>
                <a:cs typeface="Dubai Light" panose="020B0303030403030204" pitchFamily="34" charset="-78"/>
              </a:rPr>
              <a:t>من جديد إلى الأرض.</a:t>
            </a:r>
          </a:p>
        </p:txBody>
      </p:sp>
      <p:cxnSp>
        <p:nvCxnSpPr>
          <p:cNvPr id="4" name="رابط مستقيم 3">
            <a:extLst>
              <a:ext uri="{FF2B5EF4-FFF2-40B4-BE49-F238E27FC236}">
                <a16:creationId xmlns:a16="http://schemas.microsoft.com/office/drawing/2014/main" id="{6B10E01A-C85E-4F2E-AB24-34DA27C465D8}"/>
              </a:ext>
            </a:extLst>
          </p:cNvPr>
          <p:cNvCxnSpPr/>
          <p:nvPr/>
        </p:nvCxnSpPr>
        <p:spPr>
          <a:xfrm>
            <a:off x="2126512" y="0"/>
            <a:ext cx="0" cy="165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مستطيل: زوايا مستديرة 4">
            <a:extLst>
              <a:ext uri="{FF2B5EF4-FFF2-40B4-BE49-F238E27FC236}">
                <a16:creationId xmlns:a16="http://schemas.microsoft.com/office/drawing/2014/main" id="{8B2F834B-ED3E-420E-A62F-694D79B5217C}"/>
              </a:ext>
            </a:extLst>
          </p:cNvPr>
          <p:cNvSpPr/>
          <p:nvPr/>
        </p:nvSpPr>
        <p:spPr>
          <a:xfrm>
            <a:off x="981742" y="217296"/>
            <a:ext cx="5114258" cy="12712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latin typeface="Tahoma" panose="020B0604030504040204" pitchFamily="34" charset="0"/>
                <a:ea typeface="Tahoma" panose="020B0604030504040204" pitchFamily="34" charset="0"/>
                <a:cs typeface="Tahoma" panose="020B0604030504040204" pitchFamily="34" charset="0"/>
              </a:rPr>
              <a:t>متى يمكن أن يتوقف </a:t>
            </a:r>
          </a:p>
          <a:p>
            <a:pPr algn="ctr"/>
            <a:r>
              <a:rPr lang="ar-SA" sz="2400" dirty="0">
                <a:latin typeface="Tahoma" panose="020B0604030504040204" pitchFamily="34" charset="0"/>
                <a:ea typeface="Tahoma" panose="020B0604030504040204" pitchFamily="34" charset="0"/>
                <a:cs typeface="Tahoma" panose="020B0604030504040204" pitchFamily="34" charset="0"/>
              </a:rPr>
              <a:t>تلسكوب هابل؟</a:t>
            </a:r>
          </a:p>
        </p:txBody>
      </p:sp>
      <p:pic>
        <p:nvPicPr>
          <p:cNvPr id="7" name="صورة 6">
            <a:extLst>
              <a:ext uri="{FF2B5EF4-FFF2-40B4-BE49-F238E27FC236}">
                <a16:creationId xmlns:a16="http://schemas.microsoft.com/office/drawing/2014/main" id="{33D101DC-66A8-41CC-B3DC-3171FAD858A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400" b="95800" l="10000" r="90000">
                        <a14:foregroundMark x1="41333" y1="64000" x2="41333" y2="64000"/>
                        <a14:foregroundMark x1="39667" y1="87200" x2="39667" y2="87200"/>
                        <a14:foregroundMark x1="54000" y1="86400" x2="54000" y2="86400"/>
                        <a14:foregroundMark x1="60778" y1="4600" x2="60778" y2="4600"/>
                        <a14:foregroundMark x1="59444" y1="2400" x2="59444" y2="2400"/>
                        <a14:foregroundMark x1="58444" y1="5200" x2="58444" y2="5200"/>
                        <a14:foregroundMark x1="57778" y1="2400" x2="57778" y2="2400"/>
                        <a14:foregroundMark x1="54556" y1="95800" x2="54556" y2="95800"/>
                        <a14:foregroundMark x1="53556" y1="95800" x2="53556" y2="95800"/>
                      </a14:backgroundRemoval>
                    </a14:imgEffect>
                  </a14:imgLayer>
                </a14:imgProps>
              </a:ext>
              <a:ext uri="{28A0092B-C50C-407E-A947-70E740481C1C}">
                <a14:useLocalDpi xmlns:a14="http://schemas.microsoft.com/office/drawing/2010/main" val="0"/>
              </a:ext>
            </a:extLst>
          </a:blip>
          <a:stretch>
            <a:fillRect/>
          </a:stretch>
        </p:blipFill>
        <p:spPr>
          <a:xfrm>
            <a:off x="6999767" y="4888500"/>
            <a:ext cx="2377645" cy="1320914"/>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363735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C1CBC2A-C3C9-40D1-A19E-5EFF733D377B}"/>
              </a:ext>
            </a:extLst>
          </p:cNvPr>
          <p:cNvSpPr/>
          <p:nvPr/>
        </p:nvSpPr>
        <p:spPr>
          <a:xfrm>
            <a:off x="681161" y="322110"/>
            <a:ext cx="10829677" cy="59952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صورة 3">
            <a:extLst>
              <a:ext uri="{FF2B5EF4-FFF2-40B4-BE49-F238E27FC236}">
                <a16:creationId xmlns:a16="http://schemas.microsoft.com/office/drawing/2014/main" id="{8750B869-3647-4D7B-A781-65B8237E9DA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5000" r="90000">
                        <a14:foregroundMark x1="56628" y1="53605" x2="56628" y2="53605"/>
                        <a14:foregroundMark x1="51163" y1="54302" x2="51163" y2="54302"/>
                        <a14:foregroundMark x1="18023" y1="48372" x2="18023" y2="48372"/>
                        <a14:foregroundMark x1="11860" y1="43953" x2="11860" y2="43953"/>
                        <a14:foregroundMark x1="8721" y1="39186" x2="8721" y2="39186"/>
                        <a14:foregroundMark x1="45000" y1="53372" x2="45000" y2="53372"/>
                        <a14:foregroundMark x1="60116" y1="50581" x2="60116" y2="50581"/>
                        <a14:foregroundMark x1="62791" y1="47674" x2="62791" y2="47674"/>
                        <a14:foregroundMark x1="67558" y1="51395" x2="67558" y2="51395"/>
                        <a14:foregroundMark x1="11395" y1="31977" x2="11395" y2="31977"/>
                        <a14:foregroundMark x1="5000" y1="39419" x2="5000" y2="39419"/>
                        <a14:foregroundMark x1="5000" y1="39419" x2="5000" y2="39419"/>
                      </a14:backgroundRemoval>
                    </a14:imgEffect>
                  </a14:imgLayer>
                </a14:imgProps>
              </a:ext>
              <a:ext uri="{28A0092B-C50C-407E-A947-70E740481C1C}">
                <a14:useLocalDpi xmlns:a14="http://schemas.microsoft.com/office/drawing/2010/main" val="0"/>
              </a:ext>
            </a:extLst>
          </a:blip>
          <a:stretch>
            <a:fillRect/>
          </a:stretch>
        </p:blipFill>
        <p:spPr>
          <a:xfrm>
            <a:off x="925664" y="938253"/>
            <a:ext cx="4564050" cy="4564050"/>
          </a:xfrm>
          <a:prstGeom prst="rect">
            <a:avLst/>
          </a:prstGeom>
        </p:spPr>
      </p:pic>
      <p:cxnSp>
        <p:nvCxnSpPr>
          <p:cNvPr id="6" name="رابط مستقيم 5">
            <a:extLst>
              <a:ext uri="{FF2B5EF4-FFF2-40B4-BE49-F238E27FC236}">
                <a16:creationId xmlns:a16="http://schemas.microsoft.com/office/drawing/2014/main" id="{4683A72A-38E2-40ED-80D0-C6A2B8F47E88}"/>
              </a:ext>
            </a:extLst>
          </p:cNvPr>
          <p:cNvCxnSpPr>
            <a:cxnSpLocks/>
          </p:cNvCxnSpPr>
          <p:nvPr/>
        </p:nvCxnSpPr>
        <p:spPr>
          <a:xfrm>
            <a:off x="5683858" y="1296062"/>
            <a:ext cx="56984" cy="4142630"/>
          </a:xfrm>
          <a:prstGeom prst="line">
            <a:avLst/>
          </a:prstGeom>
        </p:spPr>
        <p:style>
          <a:lnRef idx="2">
            <a:schemeClr val="accent2"/>
          </a:lnRef>
          <a:fillRef idx="0">
            <a:schemeClr val="accent2"/>
          </a:fillRef>
          <a:effectRef idx="1">
            <a:schemeClr val="accent2"/>
          </a:effectRef>
          <a:fontRef idx="minor">
            <a:schemeClr val="tx1"/>
          </a:fontRef>
        </p:style>
      </p:cxnSp>
      <p:sp>
        <p:nvSpPr>
          <p:cNvPr id="11" name="مستطيل: زوايا مستديرة 10">
            <a:extLst>
              <a:ext uri="{FF2B5EF4-FFF2-40B4-BE49-F238E27FC236}">
                <a16:creationId xmlns:a16="http://schemas.microsoft.com/office/drawing/2014/main" id="{33372E77-7045-4524-93D7-4DEE159C5507}"/>
              </a:ext>
            </a:extLst>
          </p:cNvPr>
          <p:cNvSpPr/>
          <p:nvPr/>
        </p:nvSpPr>
        <p:spPr>
          <a:xfrm>
            <a:off x="8181892" y="930302"/>
            <a:ext cx="4142629"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accent3">
                    <a:lumMod val="75000"/>
                  </a:schemeClr>
                </a:solidFill>
                <a:latin typeface="Dubai" panose="020B0503030403030204" pitchFamily="34" charset="-78"/>
                <a:ea typeface="Microsoft Sans Serif" panose="020B0604020202020204" pitchFamily="34" charset="0"/>
                <a:cs typeface="Dubai" panose="020B0503030403030204" pitchFamily="34" charset="-78"/>
              </a:rPr>
              <a:t>ثانوية </a:t>
            </a:r>
          </a:p>
          <a:p>
            <a:pPr algn="ctr"/>
            <a:r>
              <a:rPr lang="ar-SA" sz="4400" dirty="0">
                <a:solidFill>
                  <a:schemeClr val="accent4">
                    <a:lumMod val="75000"/>
                  </a:schemeClr>
                </a:solidFill>
                <a:latin typeface="Dubai" panose="020B0503030403030204" pitchFamily="34" charset="-78"/>
                <a:ea typeface="Microsoft Sans Serif" panose="020B0604020202020204" pitchFamily="34" charset="0"/>
                <a:cs typeface="Dubai" panose="020B0503030403030204" pitchFamily="34" charset="-78"/>
              </a:rPr>
              <a:t>صبيح </a:t>
            </a:r>
          </a:p>
        </p:txBody>
      </p:sp>
      <p:pic>
        <p:nvPicPr>
          <p:cNvPr id="14" name="صورة 13">
            <a:extLst>
              <a:ext uri="{FF2B5EF4-FFF2-40B4-BE49-F238E27FC236}">
                <a16:creationId xmlns:a16="http://schemas.microsoft.com/office/drawing/2014/main" id="{189B178B-9436-442A-89F4-1EC8A5B4561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1333">
                        <a14:foregroundMark x1="91333" y1="23667" x2="91333" y2="23667"/>
                        <a14:foregroundMark x1="49000" y1="55333" x2="49000" y2="55333"/>
                      </a14:backgroundRemoval>
                    </a14:imgEffect>
                  </a14:imgLayer>
                </a14:imgProps>
              </a:ext>
              <a:ext uri="{28A0092B-C50C-407E-A947-70E740481C1C}">
                <a14:useLocalDpi xmlns:a14="http://schemas.microsoft.com/office/drawing/2010/main" val="0"/>
              </a:ext>
            </a:extLst>
          </a:blip>
          <a:stretch>
            <a:fillRect/>
          </a:stretch>
        </p:blipFill>
        <p:spPr>
          <a:xfrm>
            <a:off x="6989264" y="3878976"/>
            <a:ext cx="570811" cy="570811"/>
          </a:xfrm>
          <a:prstGeom prst="rect">
            <a:avLst/>
          </a:prstGeom>
        </p:spPr>
      </p:pic>
      <p:sp>
        <p:nvSpPr>
          <p:cNvPr id="3" name="مستطيل 2">
            <a:extLst>
              <a:ext uri="{FF2B5EF4-FFF2-40B4-BE49-F238E27FC236}">
                <a16:creationId xmlns:a16="http://schemas.microsoft.com/office/drawing/2014/main" id="{5C5F0CD0-D1F7-4F89-9570-7062E9BCCC60}"/>
              </a:ext>
            </a:extLst>
          </p:cNvPr>
          <p:cNvSpPr/>
          <p:nvPr/>
        </p:nvSpPr>
        <p:spPr>
          <a:xfrm>
            <a:off x="7274670" y="2486261"/>
            <a:ext cx="2783362" cy="559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accent2">
                    <a:lumMod val="75000"/>
                  </a:schemeClr>
                </a:solidFill>
                <a:latin typeface="Dubai Medium" panose="020B0603030403030204" pitchFamily="34" charset="-78"/>
                <a:ea typeface="Tahoma" panose="020B0604030504040204" pitchFamily="34" charset="0"/>
                <a:cs typeface="Dubai Medium" panose="020B0603030403030204" pitchFamily="34" charset="-78"/>
              </a:rPr>
              <a:t>مشاركة الطالبات </a:t>
            </a:r>
          </a:p>
        </p:txBody>
      </p:sp>
      <p:pic>
        <p:nvPicPr>
          <p:cNvPr id="7" name="صورة 6">
            <a:extLst>
              <a:ext uri="{FF2B5EF4-FFF2-40B4-BE49-F238E27FC236}">
                <a16:creationId xmlns:a16="http://schemas.microsoft.com/office/drawing/2014/main" id="{1E11C39E-F6BF-4931-8781-2FA370C662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976119">
            <a:off x="6731989" y="2177762"/>
            <a:ext cx="1579288" cy="878908"/>
          </a:xfrm>
          <a:prstGeom prst="rect">
            <a:avLst/>
          </a:prstGeom>
        </p:spPr>
      </p:pic>
      <p:sp>
        <p:nvSpPr>
          <p:cNvPr id="8" name="مخطط انسيابي: محطة طرفية 7">
            <a:extLst>
              <a:ext uri="{FF2B5EF4-FFF2-40B4-BE49-F238E27FC236}">
                <a16:creationId xmlns:a16="http://schemas.microsoft.com/office/drawing/2014/main" id="{02252DDE-42C1-4EFA-89F8-C7894D9E4213}"/>
              </a:ext>
            </a:extLst>
          </p:cNvPr>
          <p:cNvSpPr/>
          <p:nvPr/>
        </p:nvSpPr>
        <p:spPr>
          <a:xfrm>
            <a:off x="5930886" y="2820425"/>
            <a:ext cx="5138780" cy="1285299"/>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accent1">
                    <a:lumMod val="75000"/>
                  </a:schemeClr>
                </a:solidFill>
                <a:latin typeface="Dubai Medium" panose="020B0603030403030204" pitchFamily="34" charset="-78"/>
                <a:cs typeface="Dubai Medium" panose="020B0603030403030204" pitchFamily="34" charset="-78"/>
              </a:rPr>
              <a:t>سمية علي ... جنان بدر ... أمجاد حامد</a:t>
            </a:r>
          </a:p>
          <a:p>
            <a:pPr algn="ctr"/>
            <a:r>
              <a:rPr lang="ar-SA" sz="2400" dirty="0">
                <a:solidFill>
                  <a:schemeClr val="accent1">
                    <a:lumMod val="75000"/>
                  </a:schemeClr>
                </a:solidFill>
                <a:latin typeface="Dubai Medium" panose="020B0603030403030204" pitchFamily="34" charset="-78"/>
                <a:cs typeface="Dubai Medium" panose="020B0603030403030204" pitchFamily="34" charset="-78"/>
              </a:rPr>
              <a:t>ريماس سعد .. راما علي .. شهد محمد  </a:t>
            </a:r>
          </a:p>
        </p:txBody>
      </p:sp>
      <p:pic>
        <p:nvPicPr>
          <p:cNvPr id="10" name="صورة 9">
            <a:extLst>
              <a:ext uri="{FF2B5EF4-FFF2-40B4-BE49-F238E27FC236}">
                <a16:creationId xmlns:a16="http://schemas.microsoft.com/office/drawing/2014/main" id="{DA2D186D-A270-43FB-B64E-34369B6D2B7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5465275">
            <a:off x="10411958" y="1714683"/>
            <a:ext cx="892164" cy="892164"/>
          </a:xfrm>
          <a:prstGeom prst="rect">
            <a:avLst/>
          </a:prstGeom>
        </p:spPr>
      </p:pic>
      <p:pic>
        <p:nvPicPr>
          <p:cNvPr id="13" name="صورة 12">
            <a:extLst>
              <a:ext uri="{FF2B5EF4-FFF2-40B4-BE49-F238E27FC236}">
                <a16:creationId xmlns:a16="http://schemas.microsoft.com/office/drawing/2014/main" id="{29A48513-085D-402A-8A1E-480EB92CC0B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76875" y1="35625" x2="76875" y2="35625"/>
                        <a14:foregroundMark x1="68750" y1="27500" x2="68750" y2="27500"/>
                        <a14:foregroundMark x1="80000" y1="18281" x2="80000" y2="18281"/>
                      </a14:backgroundRemoval>
                    </a14:imgEffect>
                  </a14:imgLayer>
                </a14:imgProps>
              </a:ext>
              <a:ext uri="{28A0092B-C50C-407E-A947-70E740481C1C}">
                <a14:useLocalDpi xmlns:a14="http://schemas.microsoft.com/office/drawing/2010/main" val="0"/>
              </a:ext>
            </a:extLst>
          </a:blip>
          <a:stretch>
            <a:fillRect/>
          </a:stretch>
        </p:blipFill>
        <p:spPr>
          <a:xfrm>
            <a:off x="8917795" y="600322"/>
            <a:ext cx="731521" cy="731521"/>
          </a:xfrm>
          <a:prstGeom prst="rect">
            <a:avLst/>
          </a:prstGeom>
        </p:spPr>
      </p:pic>
      <mc:AlternateContent xmlns:mc="http://schemas.openxmlformats.org/markup-compatibility/2006" xmlns:p14="http://schemas.microsoft.com/office/powerpoint/2010/main">
        <mc:Choice Requires="p14">
          <p:contentPart p14:bwMode="auto" r:id="rId12">
            <p14:nvContentPartPr>
              <p14:cNvPr id="23" name="حبر 22">
                <a:extLst>
                  <a:ext uri="{FF2B5EF4-FFF2-40B4-BE49-F238E27FC236}">
                    <a16:creationId xmlns:a16="http://schemas.microsoft.com/office/drawing/2014/main" id="{0E113117-C353-47C4-8CEC-391DF6441057}"/>
                  </a:ext>
                </a:extLst>
              </p14:cNvPr>
              <p14:cNvContentPartPr/>
              <p14:nvPr/>
            </p14:nvContentPartPr>
            <p14:xfrm>
              <a:off x="6777391" y="2617216"/>
              <a:ext cx="15840" cy="172080"/>
            </p14:xfrm>
          </p:contentPart>
        </mc:Choice>
        <mc:Fallback xmlns="">
          <p:pic>
            <p:nvPicPr>
              <p:cNvPr id="23" name="حبر 22">
                <a:extLst>
                  <a:ext uri="{FF2B5EF4-FFF2-40B4-BE49-F238E27FC236}">
                    <a16:creationId xmlns:a16="http://schemas.microsoft.com/office/drawing/2014/main" id="{0E113117-C353-47C4-8CEC-391DF6441057}"/>
                  </a:ext>
                </a:extLst>
              </p:cNvPr>
              <p:cNvPicPr/>
              <p:nvPr/>
            </p:nvPicPr>
            <p:blipFill>
              <a:blip r:embed="rId13"/>
              <a:stretch>
                <a:fillRect/>
              </a:stretch>
            </p:blipFill>
            <p:spPr>
              <a:xfrm>
                <a:off x="6762991" y="2602816"/>
                <a:ext cx="43920" cy="200160"/>
              </a:xfrm>
              <a:prstGeom prst="rect">
                <a:avLst/>
              </a:prstGeom>
            </p:spPr>
          </p:pic>
        </mc:Fallback>
      </mc:AlternateContent>
      <p:pic>
        <p:nvPicPr>
          <p:cNvPr id="26" name="صورة 25">
            <a:extLst>
              <a:ext uri="{FF2B5EF4-FFF2-40B4-BE49-F238E27FC236}">
                <a16:creationId xmlns:a16="http://schemas.microsoft.com/office/drawing/2014/main" id="{4FBA2282-206F-41FD-8EC4-C0774A033302}"/>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foregroundMark x1="84000" y1="16500" x2="84000" y2="16500"/>
                        <a14:foregroundMark x1="79500" y1="14000" x2="79500" y2="14000"/>
                        <a14:foregroundMark x1="88000" y1="25000" x2="88000" y2="25000"/>
                        <a14:foregroundMark x1="81500" y1="77500" x2="81500" y2="77500"/>
                        <a14:foregroundMark x1="25500" y1="86000" x2="25500" y2="86000"/>
                        <a14:foregroundMark x1="25500" y1="86000" x2="25500" y2="86000"/>
                        <a14:foregroundMark x1="25500" y1="86000" x2="25500" y2="86000"/>
                        <a14:foregroundMark x1="15000" y1="63000" x2="15000" y2="63000"/>
                        <a14:backgroundMark x1="50500" y1="52500" x2="50500" y2="52500"/>
                        <a14:backgroundMark x1="54500" y1="34000" x2="54500" y2="34000"/>
                        <a14:backgroundMark x1="43500" y1="20500" x2="43500" y2="20500"/>
                        <a14:backgroundMark x1="49500" y1="73500" x2="49500" y2="73500"/>
                        <a14:backgroundMark x1="37500" y1="69500" x2="37500" y2="69500"/>
                        <a14:backgroundMark x1="28500" y1="37000" x2="28500" y2="37000"/>
                        <a14:backgroundMark x1="28500" y1="24500" x2="28500" y2="24500"/>
                        <a14:backgroundMark x1="65000" y1="22500" x2="65000" y2="22500"/>
                        <a14:backgroundMark x1="65000" y1="22500" x2="62000" y2="25000"/>
                        <a14:backgroundMark x1="69000" y1="71500" x2="69000" y2="71500"/>
                        <a14:backgroundMark x1="78500" y1="55500" x2="78500" y2="55500"/>
                        <a14:backgroundMark x1="78500" y1="42500" x2="78500" y2="42500"/>
                        <a14:backgroundMark x1="73500" y1="33500" x2="73500" y2="33500"/>
                        <a14:backgroundMark x1="62500" y1="46500" x2="62500" y2="46500"/>
                        <a14:backgroundMark x1="38500" y1="51500" x2="38500" y2="51500"/>
                        <a14:backgroundMark x1="59000" y1="78000" x2="59000" y2="78000"/>
                        <a14:backgroundMark x1="59000" y1="78000" x2="56000" y2="83500"/>
                        <a14:backgroundMark x1="46000" y1="83000" x2="46000" y2="83000"/>
                        <a14:backgroundMark x1="39500" y1="77500" x2="39500" y2="77500"/>
                        <a14:backgroundMark x1="39500" y1="77500" x2="37500" y2="74500"/>
                        <a14:backgroundMark x1="34500" y1="71000" x2="34500" y2="71000"/>
                        <a14:backgroundMark x1="34500" y1="71000" x2="30500" y2="71000"/>
                        <a14:backgroundMark x1="31000" y1="71000" x2="31000" y2="71000"/>
                        <a14:backgroundMark x1="31000" y1="71000" x2="29500" y2="72000"/>
                        <a14:backgroundMark x1="29500" y1="69000" x2="29500" y2="69000"/>
                        <a14:backgroundMark x1="30000" y1="57500" x2="53000" y2="17500"/>
                        <a14:backgroundMark x1="33000" y1="77500" x2="65000" y2="19500"/>
                        <a14:backgroundMark x1="43500" y1="78000" x2="86500" y2="26000"/>
                        <a14:backgroundMark x1="54500" y1="76000" x2="85500" y2="42000"/>
                        <a14:backgroundMark x1="58000" y1="86500" x2="87000" y2="56500"/>
                        <a14:backgroundMark x1="55000" y1="80000" x2="26500" y2="71500"/>
                        <a14:backgroundMark x1="49000" y1="27000" x2="49000" y2="27000"/>
                        <a14:backgroundMark x1="49000" y1="27000" x2="22000" y2="43000"/>
                        <a14:backgroundMark x1="40500" y1="19000" x2="15500" y2="39000"/>
                        <a14:backgroundMark x1="52000" y1="18500" x2="30500" y2="34000"/>
                        <a14:backgroundMark x1="20000" y1="36500" x2="25500" y2="63000"/>
                        <a14:backgroundMark x1="19500" y1="66000" x2="43000" y2="79000"/>
                        <a14:backgroundMark x1="57000" y1="83000" x2="23500" y2="71500"/>
                        <a14:backgroundMark x1="54000" y1="36000" x2="56500" y2="15000"/>
                        <a14:backgroundMark x1="14000" y1="30000" x2="14000" y2="30000"/>
                        <a14:backgroundMark x1="17500" y1="37500" x2="17500" y2="37500"/>
                        <a14:backgroundMark x1="17500" y1="37500" x2="22500" y2="68500"/>
                        <a14:backgroundMark x1="71500" y1="23500" x2="66500" y2="45000"/>
                        <a14:backgroundMark x1="53000" y1="53000" x2="41500" y2="69500"/>
                        <a14:backgroundMark x1="39000" y1="53500" x2="36000" y2="69000"/>
                        <a14:backgroundMark x1="65500" y1="21000" x2="20500" y2="30500"/>
                        <a14:backgroundMark x1="62000" y1="30500" x2="61500" y2="45000"/>
                        <a14:backgroundMark x1="69500" y1="25000" x2="69500" y2="25000"/>
                        <a14:backgroundMark x1="69500" y1="25000" x2="76000" y2="26500"/>
                      </a14:backgroundRemoval>
                    </a14:imgEffect>
                  </a14:imgLayer>
                </a14:imgProps>
              </a:ext>
              <a:ext uri="{28A0092B-C50C-407E-A947-70E740481C1C}">
                <a14:useLocalDpi xmlns:a14="http://schemas.microsoft.com/office/drawing/2010/main" val="0"/>
              </a:ext>
            </a:extLst>
          </a:blip>
          <a:stretch>
            <a:fillRect/>
          </a:stretch>
        </p:blipFill>
        <p:spPr>
          <a:xfrm>
            <a:off x="9247624" y="285965"/>
            <a:ext cx="2018712" cy="2018712"/>
          </a:xfrm>
          <a:prstGeom prst="rect">
            <a:avLst/>
          </a:prstGeom>
        </p:spPr>
      </p:pic>
      <p:sp>
        <p:nvSpPr>
          <p:cNvPr id="31" name="مستطيل: زوايا مستديرة 30">
            <a:extLst>
              <a:ext uri="{FF2B5EF4-FFF2-40B4-BE49-F238E27FC236}">
                <a16:creationId xmlns:a16="http://schemas.microsoft.com/office/drawing/2014/main" id="{EE564696-799E-4E8B-B922-23645CF7E145}"/>
              </a:ext>
            </a:extLst>
          </p:cNvPr>
          <p:cNvSpPr/>
          <p:nvPr/>
        </p:nvSpPr>
        <p:spPr>
          <a:xfrm>
            <a:off x="7049858" y="3971472"/>
            <a:ext cx="3121044" cy="6848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accent3">
                    <a:lumMod val="50000"/>
                  </a:schemeClr>
                </a:solidFill>
                <a:cs typeface="PT Bold Arch" panose="02010400000000000000" pitchFamily="2" charset="-78"/>
              </a:rPr>
              <a:t>مستوى ثالث – مسار علمي </a:t>
            </a:r>
          </a:p>
        </p:txBody>
      </p:sp>
    </p:spTree>
    <p:extLst>
      <p:ext uri="{BB962C8B-B14F-4D97-AF65-F5344CB8AC3E}">
        <p14:creationId xmlns:p14="http://schemas.microsoft.com/office/powerpoint/2010/main" val="101589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C1CBC2A-C3C9-40D1-A19E-5EFF733D377B}"/>
              </a:ext>
            </a:extLst>
          </p:cNvPr>
          <p:cNvSpPr/>
          <p:nvPr/>
        </p:nvSpPr>
        <p:spPr>
          <a:xfrm>
            <a:off x="803413" y="224516"/>
            <a:ext cx="10829677" cy="59952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صورة 3">
            <a:extLst>
              <a:ext uri="{FF2B5EF4-FFF2-40B4-BE49-F238E27FC236}">
                <a16:creationId xmlns:a16="http://schemas.microsoft.com/office/drawing/2014/main" id="{8750B869-3647-4D7B-A781-65B8237E9DA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5000" r="90000">
                        <a14:foregroundMark x1="56628" y1="53605" x2="56628" y2="53605"/>
                        <a14:foregroundMark x1="51163" y1="54302" x2="51163" y2="54302"/>
                        <a14:foregroundMark x1="18023" y1="48372" x2="18023" y2="48372"/>
                        <a14:foregroundMark x1="11860" y1="43953" x2="11860" y2="43953"/>
                        <a14:foregroundMark x1="8721" y1="39186" x2="8721" y2="39186"/>
                        <a14:foregroundMark x1="45000" y1="53372" x2="45000" y2="53372"/>
                        <a14:foregroundMark x1="60116" y1="50581" x2="60116" y2="50581"/>
                        <a14:foregroundMark x1="62791" y1="47674" x2="62791" y2="47674"/>
                        <a14:foregroundMark x1="67558" y1="51395" x2="67558" y2="51395"/>
                        <a14:foregroundMark x1="11395" y1="31977" x2="11395" y2="31977"/>
                        <a14:foregroundMark x1="5000" y1="39419" x2="5000" y2="39419"/>
                        <a14:foregroundMark x1="5000" y1="39419" x2="5000" y2="39419"/>
                      </a14:backgroundRemoval>
                    </a14:imgEffect>
                  </a14:imgLayer>
                </a14:imgProps>
              </a:ext>
              <a:ext uri="{28A0092B-C50C-407E-A947-70E740481C1C}">
                <a14:useLocalDpi xmlns:a14="http://schemas.microsoft.com/office/drawing/2010/main" val="0"/>
              </a:ext>
            </a:extLst>
          </a:blip>
          <a:stretch>
            <a:fillRect/>
          </a:stretch>
        </p:blipFill>
        <p:spPr>
          <a:xfrm>
            <a:off x="925664" y="938253"/>
            <a:ext cx="4564050" cy="4564050"/>
          </a:xfrm>
          <a:prstGeom prst="rect">
            <a:avLst/>
          </a:prstGeom>
        </p:spPr>
      </p:pic>
      <p:cxnSp>
        <p:nvCxnSpPr>
          <p:cNvPr id="6" name="رابط مستقيم 5">
            <a:extLst>
              <a:ext uri="{FF2B5EF4-FFF2-40B4-BE49-F238E27FC236}">
                <a16:creationId xmlns:a16="http://schemas.microsoft.com/office/drawing/2014/main" id="{4683A72A-38E2-40ED-80D0-C6A2B8F47E88}"/>
              </a:ext>
            </a:extLst>
          </p:cNvPr>
          <p:cNvCxnSpPr>
            <a:cxnSpLocks/>
          </p:cNvCxnSpPr>
          <p:nvPr/>
        </p:nvCxnSpPr>
        <p:spPr>
          <a:xfrm>
            <a:off x="5683858" y="1296062"/>
            <a:ext cx="56984" cy="4142630"/>
          </a:xfrm>
          <a:prstGeom prst="line">
            <a:avLst/>
          </a:prstGeom>
        </p:spPr>
        <p:style>
          <a:lnRef idx="2">
            <a:schemeClr val="accent2"/>
          </a:lnRef>
          <a:fillRef idx="0">
            <a:schemeClr val="accent2"/>
          </a:fillRef>
          <a:effectRef idx="1">
            <a:schemeClr val="accent2"/>
          </a:effectRef>
          <a:fontRef idx="minor">
            <a:schemeClr val="tx1"/>
          </a:fontRef>
        </p:style>
      </p:cxnSp>
      <p:sp>
        <p:nvSpPr>
          <p:cNvPr id="11" name="مستطيل: زوايا مستديرة 10">
            <a:extLst>
              <a:ext uri="{FF2B5EF4-FFF2-40B4-BE49-F238E27FC236}">
                <a16:creationId xmlns:a16="http://schemas.microsoft.com/office/drawing/2014/main" id="{33372E77-7045-4524-93D7-4DEE159C5507}"/>
              </a:ext>
            </a:extLst>
          </p:cNvPr>
          <p:cNvSpPr/>
          <p:nvPr/>
        </p:nvSpPr>
        <p:spPr>
          <a:xfrm>
            <a:off x="8181892" y="930302"/>
            <a:ext cx="4142629"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accent3">
                    <a:lumMod val="75000"/>
                  </a:schemeClr>
                </a:solidFill>
                <a:latin typeface="Dubai" panose="020B0503030403030204" pitchFamily="34" charset="-78"/>
                <a:ea typeface="Microsoft Sans Serif" panose="020B0604020202020204" pitchFamily="34" charset="0"/>
                <a:cs typeface="Dubai" panose="020B0503030403030204" pitchFamily="34" charset="-78"/>
              </a:rPr>
              <a:t>ثانوية </a:t>
            </a:r>
          </a:p>
          <a:p>
            <a:pPr algn="ctr"/>
            <a:r>
              <a:rPr lang="ar-SA" sz="4400" dirty="0">
                <a:solidFill>
                  <a:schemeClr val="accent4">
                    <a:lumMod val="75000"/>
                  </a:schemeClr>
                </a:solidFill>
                <a:latin typeface="Dubai" panose="020B0503030403030204" pitchFamily="34" charset="-78"/>
                <a:ea typeface="Microsoft Sans Serif" panose="020B0604020202020204" pitchFamily="34" charset="0"/>
                <a:cs typeface="Dubai" panose="020B0503030403030204" pitchFamily="34" charset="-78"/>
              </a:rPr>
              <a:t>صبيح </a:t>
            </a:r>
          </a:p>
        </p:txBody>
      </p:sp>
      <p:pic>
        <p:nvPicPr>
          <p:cNvPr id="14" name="صورة 13">
            <a:extLst>
              <a:ext uri="{FF2B5EF4-FFF2-40B4-BE49-F238E27FC236}">
                <a16:creationId xmlns:a16="http://schemas.microsoft.com/office/drawing/2014/main" id="{189B178B-9436-442A-89F4-1EC8A5B4561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1333">
                        <a14:foregroundMark x1="91333" y1="23667" x2="91333" y2="23667"/>
                        <a14:foregroundMark x1="49000" y1="55333" x2="49000" y2="55333"/>
                      </a14:backgroundRemoval>
                    </a14:imgEffect>
                  </a14:imgLayer>
                </a14:imgProps>
              </a:ext>
              <a:ext uri="{28A0092B-C50C-407E-A947-70E740481C1C}">
                <a14:useLocalDpi xmlns:a14="http://schemas.microsoft.com/office/drawing/2010/main" val="0"/>
              </a:ext>
            </a:extLst>
          </a:blip>
          <a:stretch>
            <a:fillRect/>
          </a:stretch>
        </p:blipFill>
        <p:spPr>
          <a:xfrm>
            <a:off x="7079622" y="5083288"/>
            <a:ext cx="454899" cy="454899"/>
          </a:xfrm>
          <a:prstGeom prst="rect">
            <a:avLst/>
          </a:prstGeom>
        </p:spPr>
      </p:pic>
      <p:sp>
        <p:nvSpPr>
          <p:cNvPr id="3" name="مستطيل 2">
            <a:extLst>
              <a:ext uri="{FF2B5EF4-FFF2-40B4-BE49-F238E27FC236}">
                <a16:creationId xmlns:a16="http://schemas.microsoft.com/office/drawing/2014/main" id="{5C5F0CD0-D1F7-4F89-9570-7062E9BCCC60}"/>
              </a:ext>
            </a:extLst>
          </p:cNvPr>
          <p:cNvSpPr/>
          <p:nvPr/>
        </p:nvSpPr>
        <p:spPr>
          <a:xfrm>
            <a:off x="6102552" y="3002942"/>
            <a:ext cx="2783362" cy="559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accent2">
                    <a:lumMod val="75000"/>
                  </a:schemeClr>
                </a:solidFill>
                <a:latin typeface="Dubai Medium" panose="020B0603030403030204" pitchFamily="34" charset="-78"/>
                <a:ea typeface="Tahoma" panose="020B0604030504040204" pitchFamily="34" charset="0"/>
                <a:cs typeface="Dubai Medium" panose="020B0603030403030204" pitchFamily="34" charset="-78"/>
              </a:rPr>
              <a:t>مشرفة النشاط : </a:t>
            </a:r>
          </a:p>
        </p:txBody>
      </p:sp>
      <p:pic>
        <p:nvPicPr>
          <p:cNvPr id="7" name="صورة 6">
            <a:extLst>
              <a:ext uri="{FF2B5EF4-FFF2-40B4-BE49-F238E27FC236}">
                <a16:creationId xmlns:a16="http://schemas.microsoft.com/office/drawing/2014/main" id="{1E11C39E-F6BF-4931-8781-2FA370C662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976119">
            <a:off x="5405575" y="2697209"/>
            <a:ext cx="1579288" cy="878908"/>
          </a:xfrm>
          <a:prstGeom prst="rect">
            <a:avLst/>
          </a:prstGeom>
        </p:spPr>
      </p:pic>
      <p:sp>
        <p:nvSpPr>
          <p:cNvPr id="8" name="مخطط انسيابي: محطة طرفية 7">
            <a:extLst>
              <a:ext uri="{FF2B5EF4-FFF2-40B4-BE49-F238E27FC236}">
                <a16:creationId xmlns:a16="http://schemas.microsoft.com/office/drawing/2014/main" id="{02252DDE-42C1-4EFA-89F8-C7894D9E4213}"/>
              </a:ext>
            </a:extLst>
          </p:cNvPr>
          <p:cNvSpPr/>
          <p:nvPr/>
        </p:nvSpPr>
        <p:spPr>
          <a:xfrm>
            <a:off x="5489714" y="3285686"/>
            <a:ext cx="3110971" cy="8157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أ؛ عبير الوهيبي </a:t>
            </a:r>
          </a:p>
        </p:txBody>
      </p:sp>
      <p:pic>
        <p:nvPicPr>
          <p:cNvPr id="10" name="صورة 9">
            <a:extLst>
              <a:ext uri="{FF2B5EF4-FFF2-40B4-BE49-F238E27FC236}">
                <a16:creationId xmlns:a16="http://schemas.microsoft.com/office/drawing/2014/main" id="{DA2D186D-A270-43FB-B64E-34369B6D2B7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5465275">
            <a:off x="10411958" y="1714683"/>
            <a:ext cx="892164" cy="892164"/>
          </a:xfrm>
          <a:prstGeom prst="rect">
            <a:avLst/>
          </a:prstGeom>
        </p:spPr>
      </p:pic>
      <p:pic>
        <p:nvPicPr>
          <p:cNvPr id="13" name="صورة 12">
            <a:extLst>
              <a:ext uri="{FF2B5EF4-FFF2-40B4-BE49-F238E27FC236}">
                <a16:creationId xmlns:a16="http://schemas.microsoft.com/office/drawing/2014/main" id="{29A48513-085D-402A-8A1E-480EB92CC0B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76875" y1="35625" x2="76875" y2="35625"/>
                        <a14:foregroundMark x1="68750" y1="27500" x2="68750" y2="27500"/>
                        <a14:foregroundMark x1="80000" y1="18281" x2="80000" y2="18281"/>
                      </a14:backgroundRemoval>
                    </a14:imgEffect>
                  </a14:imgLayer>
                </a14:imgProps>
              </a:ext>
              <a:ext uri="{28A0092B-C50C-407E-A947-70E740481C1C}">
                <a14:useLocalDpi xmlns:a14="http://schemas.microsoft.com/office/drawing/2010/main" val="0"/>
              </a:ext>
            </a:extLst>
          </a:blip>
          <a:stretch>
            <a:fillRect/>
          </a:stretch>
        </p:blipFill>
        <p:spPr>
          <a:xfrm>
            <a:off x="8917795" y="600322"/>
            <a:ext cx="731521" cy="731521"/>
          </a:xfrm>
          <a:prstGeom prst="rect">
            <a:avLst/>
          </a:prstGeom>
        </p:spPr>
      </p:pic>
      <mc:AlternateContent xmlns:mc="http://schemas.openxmlformats.org/markup-compatibility/2006" xmlns:p14="http://schemas.microsoft.com/office/powerpoint/2010/main">
        <mc:Choice Requires="p14">
          <p:contentPart p14:bwMode="auto" r:id="rId12">
            <p14:nvContentPartPr>
              <p14:cNvPr id="23" name="حبر 22">
                <a:extLst>
                  <a:ext uri="{FF2B5EF4-FFF2-40B4-BE49-F238E27FC236}">
                    <a16:creationId xmlns:a16="http://schemas.microsoft.com/office/drawing/2014/main" id="{0E113117-C353-47C4-8CEC-391DF6441057}"/>
                  </a:ext>
                </a:extLst>
              </p14:cNvPr>
              <p14:cNvContentPartPr/>
              <p14:nvPr/>
            </p14:nvContentPartPr>
            <p14:xfrm>
              <a:off x="6777391" y="2617216"/>
              <a:ext cx="15840" cy="172080"/>
            </p14:xfrm>
          </p:contentPart>
        </mc:Choice>
        <mc:Fallback xmlns="">
          <p:pic>
            <p:nvPicPr>
              <p:cNvPr id="23" name="حبر 22">
                <a:extLst>
                  <a:ext uri="{FF2B5EF4-FFF2-40B4-BE49-F238E27FC236}">
                    <a16:creationId xmlns:a16="http://schemas.microsoft.com/office/drawing/2014/main" id="{0E113117-C353-47C4-8CEC-391DF6441057}"/>
                  </a:ext>
                </a:extLst>
              </p:cNvPr>
              <p:cNvPicPr/>
              <p:nvPr/>
            </p:nvPicPr>
            <p:blipFill>
              <a:blip r:embed="rId13"/>
              <a:stretch>
                <a:fillRect/>
              </a:stretch>
            </p:blipFill>
            <p:spPr>
              <a:xfrm>
                <a:off x="6762991" y="2602816"/>
                <a:ext cx="43920" cy="200160"/>
              </a:xfrm>
              <a:prstGeom prst="rect">
                <a:avLst/>
              </a:prstGeom>
            </p:spPr>
          </p:pic>
        </mc:Fallback>
      </mc:AlternateContent>
      <p:pic>
        <p:nvPicPr>
          <p:cNvPr id="26" name="صورة 25">
            <a:extLst>
              <a:ext uri="{FF2B5EF4-FFF2-40B4-BE49-F238E27FC236}">
                <a16:creationId xmlns:a16="http://schemas.microsoft.com/office/drawing/2014/main" id="{4FBA2282-206F-41FD-8EC4-C0774A033302}"/>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foregroundMark x1="84000" y1="16500" x2="84000" y2="16500"/>
                        <a14:foregroundMark x1="79500" y1="14000" x2="79500" y2="14000"/>
                        <a14:foregroundMark x1="88000" y1="25000" x2="88000" y2="25000"/>
                        <a14:foregroundMark x1="81500" y1="77500" x2="81500" y2="77500"/>
                        <a14:foregroundMark x1="25500" y1="86000" x2="25500" y2="86000"/>
                        <a14:foregroundMark x1="25500" y1="86000" x2="25500" y2="86000"/>
                        <a14:foregroundMark x1="25500" y1="86000" x2="25500" y2="86000"/>
                        <a14:foregroundMark x1="15000" y1="63000" x2="15000" y2="63000"/>
                        <a14:backgroundMark x1="50500" y1="52500" x2="50500" y2="52500"/>
                        <a14:backgroundMark x1="54500" y1="34000" x2="54500" y2="34000"/>
                        <a14:backgroundMark x1="43500" y1="20500" x2="43500" y2="20500"/>
                        <a14:backgroundMark x1="49500" y1="73500" x2="49500" y2="73500"/>
                        <a14:backgroundMark x1="37500" y1="69500" x2="37500" y2="69500"/>
                        <a14:backgroundMark x1="28500" y1="37000" x2="28500" y2="37000"/>
                        <a14:backgroundMark x1="28500" y1="24500" x2="28500" y2="24500"/>
                        <a14:backgroundMark x1="65000" y1="22500" x2="65000" y2="22500"/>
                        <a14:backgroundMark x1="65000" y1="22500" x2="62000" y2="25000"/>
                        <a14:backgroundMark x1="69000" y1="71500" x2="69000" y2="71500"/>
                        <a14:backgroundMark x1="78500" y1="55500" x2="78500" y2="55500"/>
                        <a14:backgroundMark x1="78500" y1="42500" x2="78500" y2="42500"/>
                        <a14:backgroundMark x1="73500" y1="33500" x2="73500" y2="33500"/>
                        <a14:backgroundMark x1="62500" y1="46500" x2="62500" y2="46500"/>
                        <a14:backgroundMark x1="38500" y1="51500" x2="38500" y2="51500"/>
                        <a14:backgroundMark x1="59000" y1="78000" x2="59000" y2="78000"/>
                        <a14:backgroundMark x1="59000" y1="78000" x2="56000" y2="83500"/>
                        <a14:backgroundMark x1="46000" y1="83000" x2="46000" y2="83000"/>
                        <a14:backgroundMark x1="39500" y1="77500" x2="39500" y2="77500"/>
                        <a14:backgroundMark x1="39500" y1="77500" x2="37500" y2="74500"/>
                        <a14:backgroundMark x1="34500" y1="71000" x2="34500" y2="71000"/>
                        <a14:backgroundMark x1="34500" y1="71000" x2="30500" y2="71000"/>
                        <a14:backgroundMark x1="31000" y1="71000" x2="31000" y2="71000"/>
                        <a14:backgroundMark x1="31000" y1="71000" x2="29500" y2="72000"/>
                        <a14:backgroundMark x1="29500" y1="69000" x2="29500" y2="69000"/>
                        <a14:backgroundMark x1="30000" y1="57500" x2="53000" y2="17500"/>
                        <a14:backgroundMark x1="33000" y1="77500" x2="65000" y2="19500"/>
                        <a14:backgroundMark x1="43500" y1="78000" x2="86500" y2="26000"/>
                        <a14:backgroundMark x1="54500" y1="76000" x2="85500" y2="42000"/>
                        <a14:backgroundMark x1="58000" y1="86500" x2="87000" y2="56500"/>
                        <a14:backgroundMark x1="55000" y1="80000" x2="26500" y2="71500"/>
                        <a14:backgroundMark x1="49000" y1="27000" x2="49000" y2="27000"/>
                        <a14:backgroundMark x1="49000" y1="27000" x2="22000" y2="43000"/>
                        <a14:backgroundMark x1="40500" y1="19000" x2="15500" y2="39000"/>
                        <a14:backgroundMark x1="52000" y1="18500" x2="30500" y2="34000"/>
                        <a14:backgroundMark x1="20000" y1="36500" x2="25500" y2="63000"/>
                        <a14:backgroundMark x1="19500" y1="66000" x2="43000" y2="79000"/>
                        <a14:backgroundMark x1="57000" y1="83000" x2="23500" y2="71500"/>
                        <a14:backgroundMark x1="54000" y1="36000" x2="56500" y2="15000"/>
                        <a14:backgroundMark x1="14000" y1="30000" x2="14000" y2="30000"/>
                        <a14:backgroundMark x1="17500" y1="37500" x2="17500" y2="37500"/>
                        <a14:backgroundMark x1="17500" y1="37500" x2="22500" y2="68500"/>
                        <a14:backgroundMark x1="71500" y1="23500" x2="66500" y2="45000"/>
                        <a14:backgroundMark x1="53000" y1="53000" x2="41500" y2="69500"/>
                        <a14:backgroundMark x1="39000" y1="53500" x2="36000" y2="69000"/>
                        <a14:backgroundMark x1="65500" y1="21000" x2="20500" y2="30500"/>
                        <a14:backgroundMark x1="62000" y1="30500" x2="61500" y2="45000"/>
                        <a14:backgroundMark x1="69500" y1="25000" x2="69500" y2="25000"/>
                        <a14:backgroundMark x1="69500" y1="25000" x2="76000" y2="26500"/>
                      </a14:backgroundRemoval>
                    </a14:imgEffect>
                  </a14:imgLayer>
                </a14:imgProps>
              </a:ext>
              <a:ext uri="{28A0092B-C50C-407E-A947-70E740481C1C}">
                <a14:useLocalDpi xmlns:a14="http://schemas.microsoft.com/office/drawing/2010/main" val="0"/>
              </a:ext>
            </a:extLst>
          </a:blip>
          <a:stretch>
            <a:fillRect/>
          </a:stretch>
        </p:blipFill>
        <p:spPr>
          <a:xfrm>
            <a:off x="9247624" y="285965"/>
            <a:ext cx="2018712" cy="2018712"/>
          </a:xfrm>
          <a:prstGeom prst="rect">
            <a:avLst/>
          </a:prstGeom>
        </p:spPr>
      </p:pic>
      <p:sp>
        <p:nvSpPr>
          <p:cNvPr id="31" name="مستطيل: زوايا مستديرة 30">
            <a:extLst>
              <a:ext uri="{FF2B5EF4-FFF2-40B4-BE49-F238E27FC236}">
                <a16:creationId xmlns:a16="http://schemas.microsoft.com/office/drawing/2014/main" id="{EE564696-799E-4E8B-B922-23645CF7E145}"/>
              </a:ext>
            </a:extLst>
          </p:cNvPr>
          <p:cNvSpPr/>
          <p:nvPr/>
        </p:nvSpPr>
        <p:spPr>
          <a:xfrm>
            <a:off x="7218388" y="4999436"/>
            <a:ext cx="3277635" cy="6848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3">
                    <a:lumMod val="50000"/>
                  </a:schemeClr>
                </a:solidFill>
                <a:latin typeface="Calibri" panose="020F0502020204030204" pitchFamily="34" charset="0"/>
                <a:cs typeface="Calibri" panose="020F0502020204030204" pitchFamily="34" charset="0"/>
              </a:rPr>
              <a:t>تصميم وعمل الطالبة ؛ سمية علي  </a:t>
            </a:r>
          </a:p>
        </p:txBody>
      </p:sp>
      <p:sp>
        <p:nvSpPr>
          <p:cNvPr id="5" name="مخطط انسيابي: محطة طرفية 4">
            <a:extLst>
              <a:ext uri="{FF2B5EF4-FFF2-40B4-BE49-F238E27FC236}">
                <a16:creationId xmlns:a16="http://schemas.microsoft.com/office/drawing/2014/main" id="{70DFFF95-83EE-44B9-99D9-1F2CA77BCD5C}"/>
              </a:ext>
            </a:extLst>
          </p:cNvPr>
          <p:cNvSpPr/>
          <p:nvPr/>
        </p:nvSpPr>
        <p:spPr>
          <a:xfrm>
            <a:off x="8857206" y="2901612"/>
            <a:ext cx="2914650" cy="684803"/>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accent2">
                    <a:lumMod val="75000"/>
                  </a:schemeClr>
                </a:solidFill>
                <a:latin typeface="Dubai Medium" panose="020B0603030403030204" pitchFamily="34" charset="-78"/>
                <a:ea typeface="Tahoma" panose="020B0604030504040204" pitchFamily="34" charset="0"/>
                <a:cs typeface="Dubai Medium" panose="020B0603030403030204" pitchFamily="34" charset="-78"/>
              </a:rPr>
              <a:t>قائدة المدرسة :</a:t>
            </a:r>
          </a:p>
        </p:txBody>
      </p:sp>
      <p:sp>
        <p:nvSpPr>
          <p:cNvPr id="9" name="مخطط انسيابي: محطة طرفية 8">
            <a:extLst>
              <a:ext uri="{FF2B5EF4-FFF2-40B4-BE49-F238E27FC236}">
                <a16:creationId xmlns:a16="http://schemas.microsoft.com/office/drawing/2014/main" id="{12640203-9BF1-4D26-AB8C-55D30745C960}"/>
              </a:ext>
            </a:extLst>
          </p:cNvPr>
          <p:cNvSpPr/>
          <p:nvPr/>
        </p:nvSpPr>
        <p:spPr>
          <a:xfrm>
            <a:off x="8917795" y="3499775"/>
            <a:ext cx="2413808" cy="496992"/>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accent1">
                    <a:lumMod val="75000"/>
                  </a:schemeClr>
                </a:solidFill>
              </a:rPr>
              <a:t>أ: منيرة الجميل </a:t>
            </a:r>
          </a:p>
        </p:txBody>
      </p:sp>
      <p:cxnSp>
        <p:nvCxnSpPr>
          <p:cNvPr id="15" name="رابط مستقيم 14">
            <a:extLst>
              <a:ext uri="{FF2B5EF4-FFF2-40B4-BE49-F238E27FC236}">
                <a16:creationId xmlns:a16="http://schemas.microsoft.com/office/drawing/2014/main" id="{078A5B93-8073-4240-975B-3CE5AEAF57D9}"/>
              </a:ext>
            </a:extLst>
          </p:cNvPr>
          <p:cNvCxnSpPr>
            <a:stCxn id="5" idx="1"/>
          </p:cNvCxnSpPr>
          <p:nvPr/>
        </p:nvCxnSpPr>
        <p:spPr>
          <a:xfrm>
            <a:off x="8857206" y="3244014"/>
            <a:ext cx="0" cy="1718511"/>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4781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5C49705-68D9-4193-9DEC-89FF85D3D6A4}"/>
              </a:ext>
            </a:extLst>
          </p:cNvPr>
          <p:cNvSpPr>
            <a:spLocks noGrp="1"/>
          </p:cNvSpPr>
          <p:nvPr>
            <p:ph type="title"/>
          </p:nvPr>
        </p:nvSpPr>
        <p:spPr>
          <a:xfrm>
            <a:off x="1505607" y="803785"/>
            <a:ext cx="10131425" cy="1456267"/>
          </a:xfrm>
        </p:spPr>
        <p:txBody>
          <a:bodyPr>
            <a:normAutofit/>
          </a:bodyPr>
          <a:lstStyle/>
          <a:p>
            <a:pPr algn="ctr"/>
            <a:r>
              <a:rPr lang="ar-SA" sz="6000" dirty="0">
                <a:latin typeface="Dubai Light" panose="020B0303030403030204" pitchFamily="34" charset="-78"/>
                <a:cs typeface="Dubai Light" panose="020B0303030403030204" pitchFamily="34" charset="-78"/>
              </a:rPr>
              <a:t>ما هو تلسكوب هابل ؟</a:t>
            </a:r>
          </a:p>
        </p:txBody>
      </p:sp>
      <p:sp>
        <p:nvSpPr>
          <p:cNvPr id="3" name="عنصر نائب للمحتوى 2">
            <a:extLst>
              <a:ext uri="{FF2B5EF4-FFF2-40B4-BE49-F238E27FC236}">
                <a16:creationId xmlns:a16="http://schemas.microsoft.com/office/drawing/2014/main" id="{54C98953-95A5-4EAF-9027-6693098AE7FF}"/>
              </a:ext>
            </a:extLst>
          </p:cNvPr>
          <p:cNvSpPr>
            <a:spLocks noGrp="1"/>
          </p:cNvSpPr>
          <p:nvPr>
            <p:ph idx="1"/>
          </p:nvPr>
        </p:nvSpPr>
        <p:spPr>
          <a:xfrm>
            <a:off x="723133" y="1968226"/>
            <a:ext cx="10425716" cy="3852041"/>
          </a:xfrm>
          <a:effectLst>
            <a:softEdge rad="31750"/>
          </a:effectLst>
        </p:spPr>
        <p:txBody>
          <a:bodyPr/>
          <a:lstStyle/>
          <a:p>
            <a:pPr algn="ctr"/>
            <a:r>
              <a:rPr lang="ar-SA" b="1" dirty="0">
                <a:solidFill>
                  <a:schemeClr val="accent2">
                    <a:lumMod val="40000"/>
                    <a:lumOff val="60000"/>
                  </a:schemeClr>
                </a:solidFill>
              </a:rPr>
              <a:t>(</a:t>
            </a:r>
            <a:r>
              <a:rPr lang="ar-SA" sz="2400" b="1" dirty="0">
                <a:solidFill>
                  <a:schemeClr val="accent2">
                    <a:lumMod val="40000"/>
                    <a:lumOff val="60000"/>
                  </a:schemeClr>
                </a:solidFill>
              </a:rPr>
              <a:t>بالإنجليزية: </a:t>
            </a:r>
            <a:r>
              <a:rPr lang="en-US" sz="2400" b="1" dirty="0">
                <a:solidFill>
                  <a:schemeClr val="accent2">
                    <a:lumMod val="40000"/>
                    <a:lumOff val="60000"/>
                  </a:schemeClr>
                </a:solidFill>
              </a:rPr>
              <a:t>Hubble Space Telescope </a:t>
            </a:r>
            <a:r>
              <a:rPr lang="ar-SA" sz="2400" b="1" dirty="0">
                <a:solidFill>
                  <a:schemeClr val="accent2">
                    <a:lumMod val="40000"/>
                    <a:lumOff val="60000"/>
                  </a:schemeClr>
                </a:solidFill>
              </a:rPr>
              <a:t>ويُدعى اختصاراً </a:t>
            </a:r>
            <a:r>
              <a:rPr lang="en-US" sz="2400" b="1" dirty="0">
                <a:solidFill>
                  <a:schemeClr val="accent2">
                    <a:lumMod val="40000"/>
                    <a:lumOff val="60000"/>
                  </a:schemeClr>
                </a:solidFill>
              </a:rPr>
              <a:t>HST)‏ ؛ </a:t>
            </a:r>
            <a:endParaRPr lang="ar-SA" sz="2400" b="1" dirty="0">
              <a:solidFill>
                <a:schemeClr val="accent2">
                  <a:lumMod val="40000"/>
                  <a:lumOff val="60000"/>
                </a:schemeClr>
              </a:solidFill>
            </a:endParaRPr>
          </a:p>
          <a:p>
            <a:pPr algn="ctr"/>
            <a:endParaRPr lang="ar-SA" sz="2400" dirty="0"/>
          </a:p>
          <a:p>
            <a:pPr algn="ctr"/>
            <a:r>
              <a:rPr lang="ar-SA" sz="2400" b="1" dirty="0">
                <a:solidFill>
                  <a:schemeClr val="accent1">
                    <a:lumMod val="20000"/>
                    <a:lumOff val="80000"/>
                  </a:schemeClr>
                </a:solidFill>
              </a:rPr>
              <a:t>هو مرصدٌ فضائي يدُورُ حول الأرض، وقد أمدَّ الفلكيين بأوضح </a:t>
            </a:r>
          </a:p>
          <a:p>
            <a:pPr algn="ctr"/>
            <a:r>
              <a:rPr lang="ar-SA" sz="2400" b="1" dirty="0">
                <a:solidFill>
                  <a:schemeClr val="accent1">
                    <a:lumMod val="20000"/>
                    <a:lumOff val="80000"/>
                  </a:schemeClr>
                </a:solidFill>
              </a:rPr>
              <a:t>وأفضل رُؤية للكون على الإطلاق بعد طُول مُعاناتهم من المقاريب الأرضيَّة </a:t>
            </a:r>
          </a:p>
          <a:p>
            <a:pPr algn="ctr"/>
            <a:r>
              <a:rPr lang="ar-SA" sz="2400" b="1" dirty="0">
                <a:solidFill>
                  <a:schemeClr val="accent1">
                    <a:lumMod val="20000"/>
                    <a:lumOff val="80000"/>
                  </a:schemeClr>
                </a:solidFill>
              </a:rPr>
              <a:t>التي تقفُ في طريق وضوح رُؤيتها الكثير من العوائق سواء جوُّ الأرض المليء بالأتربة</a:t>
            </a:r>
          </a:p>
          <a:p>
            <a:pPr lvl="1" algn="ctr"/>
            <a:r>
              <a:rPr lang="ar-SA" sz="2200" b="1" dirty="0">
                <a:solidFill>
                  <a:schemeClr val="accent1">
                    <a:lumMod val="20000"/>
                    <a:lumOff val="80000"/>
                  </a:schemeClr>
                </a:solidFill>
              </a:rPr>
              <a:t> والغُبار أم المُؤثرات البصريَّة الخادعة لجوِّ الأرض والتي تُؤثِّر في دقَّة النتائج..</a:t>
            </a:r>
          </a:p>
        </p:txBody>
      </p:sp>
      <p:sp>
        <p:nvSpPr>
          <p:cNvPr id="4" name="علامة الطرح 3">
            <a:extLst>
              <a:ext uri="{FF2B5EF4-FFF2-40B4-BE49-F238E27FC236}">
                <a16:creationId xmlns:a16="http://schemas.microsoft.com/office/drawing/2014/main" id="{F5A340E6-702D-4099-9C23-3D09EE618646}"/>
              </a:ext>
            </a:extLst>
          </p:cNvPr>
          <p:cNvSpPr/>
          <p:nvPr/>
        </p:nvSpPr>
        <p:spPr>
          <a:xfrm>
            <a:off x="1043151" y="5528441"/>
            <a:ext cx="4284000" cy="1080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صورة 7">
            <a:extLst>
              <a:ext uri="{FF2B5EF4-FFF2-40B4-BE49-F238E27FC236}">
                <a16:creationId xmlns:a16="http://schemas.microsoft.com/office/drawing/2014/main" id="{0EC59EF7-B39A-4B65-B5C0-9DA07F5D9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45" y="336002"/>
            <a:ext cx="2371725" cy="1924050"/>
          </a:xfrm>
          <a:prstGeom prst="rect">
            <a:avLst/>
          </a:prstGeom>
          <a:ln>
            <a:solidFill>
              <a:schemeClr val="tx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1151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AD1337-429E-4C6C-BD22-8EBFEE191686}"/>
              </a:ext>
            </a:extLst>
          </p:cNvPr>
          <p:cNvSpPr>
            <a:spLocks noGrp="1"/>
          </p:cNvSpPr>
          <p:nvPr>
            <p:ph type="title"/>
          </p:nvPr>
        </p:nvSpPr>
        <p:spPr>
          <a:xfrm>
            <a:off x="1417581" y="1229710"/>
            <a:ext cx="6164653" cy="1371600"/>
          </a:xfrm>
        </p:spPr>
        <p:txBody>
          <a:bodyPr>
            <a:normAutofit/>
          </a:bodyPr>
          <a:lstStyle/>
          <a:p>
            <a:pPr algn="ctr"/>
            <a:r>
              <a:rPr lang="ar-SA" sz="4800" dirty="0">
                <a:latin typeface="Calibri" panose="020F0502020204030204" pitchFamily="34" charset="0"/>
                <a:cs typeface="Calibri" panose="020F0502020204030204" pitchFamily="34" charset="0"/>
              </a:rPr>
              <a:t>كيف حصل هابل على اسمه؟</a:t>
            </a:r>
          </a:p>
        </p:txBody>
      </p:sp>
      <p:sp>
        <p:nvSpPr>
          <p:cNvPr id="4" name="عنصر نائب للنص 3">
            <a:extLst>
              <a:ext uri="{FF2B5EF4-FFF2-40B4-BE49-F238E27FC236}">
                <a16:creationId xmlns:a16="http://schemas.microsoft.com/office/drawing/2014/main" id="{5C328210-DCAF-48CC-A4A4-A1327F6DAEC6}"/>
              </a:ext>
            </a:extLst>
          </p:cNvPr>
          <p:cNvSpPr>
            <a:spLocks noGrp="1"/>
          </p:cNvSpPr>
          <p:nvPr>
            <p:ph type="body" sz="half" idx="2"/>
          </p:nvPr>
        </p:nvSpPr>
        <p:spPr>
          <a:xfrm>
            <a:off x="563616" y="2827281"/>
            <a:ext cx="6787390" cy="2207173"/>
          </a:xfrm>
        </p:spPr>
        <p:txBody>
          <a:bodyPr>
            <a:noAutofit/>
          </a:bodyPr>
          <a:lstStyle/>
          <a:p>
            <a:pPr algn="ctr"/>
            <a:r>
              <a:rPr lang="ar-SA" sz="2800" b="1" dirty="0">
                <a:solidFill>
                  <a:schemeClr val="accent4">
                    <a:lumMod val="40000"/>
                    <a:lumOff val="60000"/>
                  </a:schemeClr>
                </a:solidFill>
              </a:rPr>
              <a:t>سُمي تلسكوب هابل نسبةً إلى عالم الفلك (إدوين ب هابل – </a:t>
            </a:r>
            <a:r>
              <a:rPr lang="en-US" sz="2800" b="1" dirty="0">
                <a:solidFill>
                  <a:schemeClr val="accent4">
                    <a:lumMod val="40000"/>
                    <a:lumOff val="60000"/>
                  </a:schemeClr>
                </a:solidFill>
              </a:rPr>
              <a:t>Edwin P. Hubble) </a:t>
            </a:r>
            <a:r>
              <a:rPr lang="ar-SA" sz="2800" b="1" dirty="0">
                <a:solidFill>
                  <a:schemeClr val="accent4">
                    <a:lumMod val="40000"/>
                    <a:lumOff val="60000"/>
                  </a:schemeClr>
                </a:solidFill>
              </a:rPr>
              <a:t> الذي اهتم بدراسة الكواكب والنجوم والفضاء. اكتشف إدوين هابل العديد من الاكتشافات المهمة حول الكون في مطلع عام 1900.</a:t>
            </a:r>
          </a:p>
        </p:txBody>
      </p:sp>
      <p:pic>
        <p:nvPicPr>
          <p:cNvPr id="10" name="عنصر نائب للصورة 9">
            <a:extLst>
              <a:ext uri="{FF2B5EF4-FFF2-40B4-BE49-F238E27FC236}">
                <a16:creationId xmlns:a16="http://schemas.microsoft.com/office/drawing/2014/main" id="{DA481A28-62B1-4D94-ADBC-52C3AA1EBB6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2154" t="7127" r="21519" b="5747"/>
          <a:stretch/>
        </p:blipFill>
        <p:spPr>
          <a:xfrm>
            <a:off x="7840717" y="1229710"/>
            <a:ext cx="2575035" cy="3983421"/>
          </a:xfrm>
          <a:ln>
            <a:solidFill>
              <a:schemeClr val="bg1">
                <a:lumMod val="50000"/>
                <a:lumOff val="50000"/>
              </a:schemeClr>
            </a:solidFill>
          </a:ln>
        </p:spPr>
      </p:pic>
      <p:sp>
        <p:nvSpPr>
          <p:cNvPr id="11" name="قوس 10">
            <a:extLst>
              <a:ext uri="{FF2B5EF4-FFF2-40B4-BE49-F238E27FC236}">
                <a16:creationId xmlns:a16="http://schemas.microsoft.com/office/drawing/2014/main" id="{4028C990-7805-4C3A-9D76-157B87A3AFB2}"/>
              </a:ext>
            </a:extLst>
          </p:cNvPr>
          <p:cNvSpPr/>
          <p:nvPr/>
        </p:nvSpPr>
        <p:spPr>
          <a:xfrm>
            <a:off x="7050482" y="1460938"/>
            <a:ext cx="567558" cy="651641"/>
          </a:xfrm>
          <a:prstGeom prst="arc">
            <a:avLst/>
          </a:prstGeom>
          <a:solidFill>
            <a:schemeClr val="tx1"/>
          </a:solidFill>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2545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CDDBD0-4693-4A86-A644-FA998CDC92F4}"/>
              </a:ext>
            </a:extLst>
          </p:cNvPr>
          <p:cNvSpPr>
            <a:spLocks noGrp="1"/>
          </p:cNvSpPr>
          <p:nvPr>
            <p:ph type="ctrTitle"/>
          </p:nvPr>
        </p:nvSpPr>
        <p:spPr>
          <a:xfrm>
            <a:off x="6096000" y="330711"/>
            <a:ext cx="7197726" cy="2421464"/>
          </a:xfrm>
        </p:spPr>
        <p:txBody>
          <a:bodyPr>
            <a:noAutofit/>
          </a:bodyPr>
          <a:lstStyle/>
          <a:p>
            <a:pPr algn="ctr"/>
            <a:r>
              <a:rPr lang="ar-SA" sz="4000" b="1" dirty="0"/>
              <a:t>موقع تلسكوب هابل </a:t>
            </a:r>
          </a:p>
        </p:txBody>
      </p:sp>
      <p:sp>
        <p:nvSpPr>
          <p:cNvPr id="4" name="عنصر نائب للنص 3">
            <a:extLst>
              <a:ext uri="{FF2B5EF4-FFF2-40B4-BE49-F238E27FC236}">
                <a16:creationId xmlns:a16="http://schemas.microsoft.com/office/drawing/2014/main" id="{A3841335-49D4-4762-A5B6-D06DA5799672}"/>
              </a:ext>
            </a:extLst>
          </p:cNvPr>
          <p:cNvSpPr>
            <a:spLocks noGrp="1"/>
          </p:cNvSpPr>
          <p:nvPr>
            <p:ph type="subTitle" idx="1"/>
          </p:nvPr>
        </p:nvSpPr>
        <p:spPr>
          <a:xfrm>
            <a:off x="4719144" y="3145511"/>
            <a:ext cx="7197726" cy="1405467"/>
          </a:xfrm>
        </p:spPr>
        <p:txBody>
          <a:bodyPr>
            <a:noAutofit/>
          </a:bodyPr>
          <a:lstStyle/>
          <a:p>
            <a:pPr algn="ctr"/>
            <a:r>
              <a:rPr lang="ar-SA" sz="2400" dirty="0">
                <a:solidFill>
                  <a:schemeClr val="accent4">
                    <a:lumMod val="20000"/>
                    <a:lumOff val="80000"/>
                  </a:schemeClr>
                </a:solidFill>
                <a:latin typeface="Calibri" panose="020F0502020204030204" pitchFamily="34" charset="0"/>
                <a:cs typeface="Calibri" panose="020F0502020204030204" pitchFamily="34" charset="0"/>
              </a:rPr>
              <a:t>يقعُ مدار هذا المرصد خارج نطاق تشتيت غلاف الأرض الجوِّي للضَّوء القادم من الأجرام الكونيَّة </a:t>
            </a:r>
          </a:p>
          <a:p>
            <a:pPr algn="ctr"/>
            <a:r>
              <a:rPr lang="ar-SA" sz="2400" dirty="0">
                <a:solidFill>
                  <a:schemeClr val="accent4">
                    <a:lumMod val="20000"/>
                    <a:lumOff val="80000"/>
                  </a:schemeClr>
                </a:solidFill>
                <a:latin typeface="Calibri" panose="020F0502020204030204" pitchFamily="34" charset="0"/>
                <a:cs typeface="Calibri" panose="020F0502020204030204" pitchFamily="34" charset="0"/>
              </a:rPr>
              <a:t>ممّا يسمحُ بالتقاط صور عالية الوُضُوح بدون ضوء في الخلفية تقريبًا.</a:t>
            </a:r>
          </a:p>
        </p:txBody>
      </p:sp>
      <p:cxnSp>
        <p:nvCxnSpPr>
          <p:cNvPr id="7" name="موصل: على شكل مرفق 6">
            <a:extLst>
              <a:ext uri="{FF2B5EF4-FFF2-40B4-BE49-F238E27FC236}">
                <a16:creationId xmlns:a16="http://schemas.microsoft.com/office/drawing/2014/main" id="{A0DB1CE2-3CF2-4C58-8D74-805E3BE0C263}"/>
              </a:ext>
            </a:extLst>
          </p:cNvPr>
          <p:cNvCxnSpPr>
            <a:cxnSpLocks/>
          </p:cNvCxnSpPr>
          <p:nvPr/>
        </p:nvCxnSpPr>
        <p:spPr>
          <a:xfrm rot="16200000" flipH="1">
            <a:off x="11149042" y="1959645"/>
            <a:ext cx="654408" cy="346840"/>
          </a:xfrm>
          <a:prstGeom prst="bentConnector3">
            <a:avLst>
              <a:gd name="adj1" fmla="val 50000"/>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موصل: على شكل مرفق 13">
            <a:extLst>
              <a:ext uri="{FF2B5EF4-FFF2-40B4-BE49-F238E27FC236}">
                <a16:creationId xmlns:a16="http://schemas.microsoft.com/office/drawing/2014/main" id="{13CBDDE0-B76C-4727-AC04-0C8F7F2AEB9A}"/>
              </a:ext>
            </a:extLst>
          </p:cNvPr>
          <p:cNvCxnSpPr>
            <a:cxnSpLocks/>
          </p:cNvCxnSpPr>
          <p:nvPr/>
        </p:nvCxnSpPr>
        <p:spPr>
          <a:xfrm rot="16200000" flipH="1">
            <a:off x="4454762" y="4314911"/>
            <a:ext cx="683173" cy="42041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علامة الطرح 15">
            <a:extLst>
              <a:ext uri="{FF2B5EF4-FFF2-40B4-BE49-F238E27FC236}">
                <a16:creationId xmlns:a16="http://schemas.microsoft.com/office/drawing/2014/main" id="{9B37E249-B2BA-4482-89D5-55F9C0FF5654}"/>
              </a:ext>
            </a:extLst>
          </p:cNvPr>
          <p:cNvSpPr/>
          <p:nvPr/>
        </p:nvSpPr>
        <p:spPr>
          <a:xfrm>
            <a:off x="9527628" y="4803225"/>
            <a:ext cx="2711669" cy="36000"/>
          </a:xfrm>
          <a:prstGeom prst="mathMinus">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زر إجراء: إرجاع 16">
            <a:hlinkClick r:id="" action="ppaction://hlinkshowjump?jump=lastslideviewed" highlightClick="1"/>
            <a:extLst>
              <a:ext uri="{FF2B5EF4-FFF2-40B4-BE49-F238E27FC236}">
                <a16:creationId xmlns:a16="http://schemas.microsoft.com/office/drawing/2014/main" id="{17B09658-B4DE-4C4E-A409-C39B40FBBCB8}"/>
              </a:ext>
            </a:extLst>
          </p:cNvPr>
          <p:cNvSpPr/>
          <p:nvPr/>
        </p:nvSpPr>
        <p:spPr>
          <a:xfrm rot="10952354">
            <a:off x="7475594" y="2141585"/>
            <a:ext cx="592904" cy="305700"/>
          </a:xfrm>
          <a:prstGeom prst="actionButtonReturn">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1" anchor="ctr"/>
          <a:lstStyle/>
          <a:p>
            <a:pPr algn="ctr"/>
            <a:endParaRPr lang="ar-SA"/>
          </a:p>
        </p:txBody>
      </p:sp>
    </p:spTree>
    <p:extLst>
      <p:ext uri="{BB962C8B-B14F-4D97-AF65-F5344CB8AC3E}">
        <p14:creationId xmlns:p14="http://schemas.microsoft.com/office/powerpoint/2010/main" val="154049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112C287-F814-4B15-AB0A-F2D36E503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48" y="559676"/>
            <a:ext cx="10773104" cy="5738648"/>
          </a:xfrm>
          <a:prstGeom prst="rect">
            <a:avLst/>
          </a:prstGeom>
        </p:spPr>
      </p:pic>
      <p:sp>
        <p:nvSpPr>
          <p:cNvPr id="7" name="علامة الطرح 6">
            <a:extLst>
              <a:ext uri="{FF2B5EF4-FFF2-40B4-BE49-F238E27FC236}">
                <a16:creationId xmlns:a16="http://schemas.microsoft.com/office/drawing/2014/main" id="{2E5A8F34-59FC-4613-8D86-6613271B010D}"/>
              </a:ext>
            </a:extLst>
          </p:cNvPr>
          <p:cNvSpPr/>
          <p:nvPr/>
        </p:nvSpPr>
        <p:spPr>
          <a:xfrm>
            <a:off x="7315201" y="735725"/>
            <a:ext cx="4466896" cy="72000"/>
          </a:xfrm>
          <a:prstGeom prst="mathMinus">
            <a:avLst>
              <a:gd name="adj1" fmla="val 3952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10" name="علامة الطرح 9">
            <a:extLst>
              <a:ext uri="{FF2B5EF4-FFF2-40B4-BE49-F238E27FC236}">
                <a16:creationId xmlns:a16="http://schemas.microsoft.com/office/drawing/2014/main" id="{D581A723-C263-4EDC-BB2D-7E874D129D1E}"/>
              </a:ext>
            </a:extLst>
          </p:cNvPr>
          <p:cNvSpPr/>
          <p:nvPr/>
        </p:nvSpPr>
        <p:spPr>
          <a:xfrm>
            <a:off x="7091855" y="735725"/>
            <a:ext cx="4540469" cy="180000"/>
          </a:xfrm>
          <a:prstGeom prst="mathMinus">
            <a:avLst/>
          </a:prstGeom>
          <a:solidFill>
            <a:schemeClr val="accent1">
              <a:lumMod val="75000"/>
            </a:schemeClr>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SA"/>
          </a:p>
        </p:txBody>
      </p:sp>
      <p:pic>
        <p:nvPicPr>
          <p:cNvPr id="12" name="صورة 11">
            <a:extLst>
              <a:ext uri="{FF2B5EF4-FFF2-40B4-BE49-F238E27FC236}">
                <a16:creationId xmlns:a16="http://schemas.microsoft.com/office/drawing/2014/main" id="{49D7D3C4-3E3B-454D-B7B4-F46B66D8A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261" y="915725"/>
            <a:ext cx="2497031" cy="135089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Tree>
    <p:extLst>
      <p:ext uri="{BB962C8B-B14F-4D97-AF65-F5344CB8AC3E}">
        <p14:creationId xmlns:p14="http://schemas.microsoft.com/office/powerpoint/2010/main" val="88030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117E3F9-1B29-4BDD-B2EC-6CFE1A08AAB3}"/>
              </a:ext>
            </a:extLst>
          </p:cNvPr>
          <p:cNvSpPr>
            <a:spLocks noGrp="1"/>
          </p:cNvSpPr>
          <p:nvPr>
            <p:ph type="title"/>
          </p:nvPr>
        </p:nvSpPr>
        <p:spPr>
          <a:xfrm>
            <a:off x="832946" y="4112755"/>
            <a:ext cx="10131427" cy="566738"/>
          </a:xfrm>
        </p:spPr>
        <p:txBody>
          <a:bodyPr>
            <a:noAutofit/>
          </a:bodyPr>
          <a:lstStyle/>
          <a:p>
            <a:pPr algn="ctr"/>
            <a:r>
              <a:rPr lang="ar-SA" sz="4000" dirty="0">
                <a:latin typeface="Calibri" panose="020F0502020204030204" pitchFamily="34" charset="0"/>
                <a:cs typeface="Calibri" panose="020F0502020204030204" pitchFamily="34" charset="0"/>
              </a:rPr>
              <a:t>كيف تستفيد ناسا من هابل ؟ </a:t>
            </a:r>
          </a:p>
        </p:txBody>
      </p:sp>
      <p:pic>
        <p:nvPicPr>
          <p:cNvPr id="6" name="عنصر نائب للصورة 5">
            <a:extLst>
              <a:ext uri="{FF2B5EF4-FFF2-40B4-BE49-F238E27FC236}">
                <a16:creationId xmlns:a16="http://schemas.microsoft.com/office/drawing/2014/main" id="{CF779AD3-A374-4E4C-82CB-7BD7D9C35AF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7207" r="17207"/>
          <a:stretch>
            <a:fillRect/>
          </a:stretch>
        </p:blipFill>
        <p:spPr>
          <a:xfrm>
            <a:off x="1432888" y="309248"/>
            <a:ext cx="9326223" cy="3369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عنصر نائب للنص 3">
            <a:extLst>
              <a:ext uri="{FF2B5EF4-FFF2-40B4-BE49-F238E27FC236}">
                <a16:creationId xmlns:a16="http://schemas.microsoft.com/office/drawing/2014/main" id="{EEE38013-A2FF-4233-8674-0714F1905233}"/>
              </a:ext>
            </a:extLst>
          </p:cNvPr>
          <p:cNvSpPr>
            <a:spLocks noGrp="1"/>
          </p:cNvSpPr>
          <p:nvPr>
            <p:ph type="body" sz="half" idx="2"/>
          </p:nvPr>
        </p:nvSpPr>
        <p:spPr>
          <a:xfrm>
            <a:off x="937526" y="4741459"/>
            <a:ext cx="10316945" cy="743845"/>
          </a:xfrm>
        </p:spPr>
        <p:txBody>
          <a:bodyPr>
            <a:noAutofit/>
          </a:bodyPr>
          <a:lstStyle/>
          <a:p>
            <a:pPr algn="ctr"/>
            <a:r>
              <a:rPr lang="ar-SA" sz="1800" b="1" dirty="0">
                <a:solidFill>
                  <a:schemeClr val="accent4">
                    <a:lumMod val="40000"/>
                    <a:lumOff val="60000"/>
                  </a:schemeClr>
                </a:solidFill>
              </a:rPr>
              <a:t>ساعد هابل العلماء على معرفة الكثير عن نظامنا الشمسي. يرصد هابل المذنبات والكواكب، </a:t>
            </a:r>
          </a:p>
          <a:p>
            <a:pPr algn="ctr"/>
            <a:r>
              <a:rPr lang="ar-SA" sz="1800" b="1" dirty="0">
                <a:solidFill>
                  <a:schemeClr val="accent4">
                    <a:lumMod val="40000"/>
                    <a:lumOff val="60000"/>
                  </a:schemeClr>
                </a:solidFill>
              </a:rPr>
              <a:t>كما اكتشف أيضًا أقمار كوكب بلوتو التي لم تُرى من قبل، وساعد العلماء على فهم كيفية تشكل الكواكب والمجرات التي تحوي</a:t>
            </a:r>
          </a:p>
          <a:p>
            <a:pPr algn="ctr"/>
            <a:r>
              <a:rPr lang="ar-SA" sz="1800" b="1" dirty="0">
                <a:solidFill>
                  <a:schemeClr val="accent4">
                    <a:lumMod val="40000"/>
                    <a:lumOff val="60000"/>
                  </a:schemeClr>
                </a:solidFill>
              </a:rPr>
              <a:t>مليارات النجوم ! تظهر إحدى الصور الملتقطة بواسطة هابل </a:t>
            </a:r>
          </a:p>
          <a:p>
            <a:pPr algn="ctr"/>
            <a:r>
              <a:rPr lang="ar-SA" sz="1800" b="1" dirty="0">
                <a:solidFill>
                  <a:schemeClr val="accent4">
                    <a:lumMod val="40000"/>
                    <a:lumOff val="60000"/>
                  </a:schemeClr>
                </a:solidFill>
              </a:rPr>
              <a:t>والتي تُدعى «حقل هابل الواسع جدًا» أبعد المجرات التي رُصدت.</a:t>
            </a:r>
          </a:p>
        </p:txBody>
      </p:sp>
    </p:spTree>
    <p:extLst>
      <p:ext uri="{BB962C8B-B14F-4D97-AF65-F5344CB8AC3E}">
        <p14:creationId xmlns:p14="http://schemas.microsoft.com/office/powerpoint/2010/main" val="240068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B62F6F-928F-42D0-9803-6D4AC49BE3BC}"/>
              </a:ext>
            </a:extLst>
          </p:cNvPr>
          <p:cNvSpPr>
            <a:spLocks noGrp="1"/>
          </p:cNvSpPr>
          <p:nvPr>
            <p:ph type="ctrTitle"/>
          </p:nvPr>
        </p:nvSpPr>
        <p:spPr>
          <a:xfrm>
            <a:off x="4455558" y="50804"/>
            <a:ext cx="7197726" cy="2421464"/>
          </a:xfrm>
        </p:spPr>
        <p:txBody>
          <a:bodyPr>
            <a:normAutofit/>
          </a:bodyPr>
          <a:lstStyle/>
          <a:p>
            <a:r>
              <a:rPr lang="ar-SA" sz="3200" b="1" cap="none" dirty="0">
                <a:ln w="9525">
                  <a:solidFill>
                    <a:schemeClr val="bg1"/>
                  </a:solidFill>
                  <a:prstDash val="solid"/>
                </a:ln>
                <a:effectLst>
                  <a:outerShdw blurRad="12700" dist="38100" dir="2700000" algn="tl" rotWithShape="0">
                    <a:schemeClr val="bg1">
                      <a:lumMod val="50000"/>
                    </a:schemeClr>
                  </a:outerShdw>
                </a:effectLst>
              </a:rPr>
              <a:t>ما هو مستقبل تلسكوب هابل؟</a:t>
            </a:r>
          </a:p>
        </p:txBody>
      </p:sp>
      <p:sp>
        <p:nvSpPr>
          <p:cNvPr id="3" name="عنوان فرعي 2">
            <a:extLst>
              <a:ext uri="{FF2B5EF4-FFF2-40B4-BE49-F238E27FC236}">
                <a16:creationId xmlns:a16="http://schemas.microsoft.com/office/drawing/2014/main" id="{F9E57C03-3DB4-49D5-A9A0-BFC524F67FE2}"/>
              </a:ext>
            </a:extLst>
          </p:cNvPr>
          <p:cNvSpPr>
            <a:spLocks noGrp="1"/>
          </p:cNvSpPr>
          <p:nvPr>
            <p:ph type="subTitle" idx="1"/>
          </p:nvPr>
        </p:nvSpPr>
        <p:spPr>
          <a:xfrm>
            <a:off x="2867245" y="4513322"/>
            <a:ext cx="7197726" cy="1405467"/>
          </a:xfrm>
        </p:spPr>
        <p:txBody>
          <a:bodyPr/>
          <a:lstStyle/>
          <a:p>
            <a:r>
              <a:rPr lang="ar-SA" dirty="0"/>
              <a:t>ة</a:t>
            </a:r>
          </a:p>
        </p:txBody>
      </p:sp>
      <p:sp>
        <p:nvSpPr>
          <p:cNvPr id="6" name="مخطط انسيابي: معالجة متعاقبة 5">
            <a:extLst>
              <a:ext uri="{FF2B5EF4-FFF2-40B4-BE49-F238E27FC236}">
                <a16:creationId xmlns:a16="http://schemas.microsoft.com/office/drawing/2014/main" id="{56ECF372-9ED2-4483-8F0D-5BB65F9B4E18}"/>
              </a:ext>
            </a:extLst>
          </p:cNvPr>
          <p:cNvSpPr/>
          <p:nvPr/>
        </p:nvSpPr>
        <p:spPr>
          <a:xfrm>
            <a:off x="4561109" y="2472268"/>
            <a:ext cx="6000306" cy="3321886"/>
          </a:xfrm>
          <a:prstGeom prst="flowChartAlternateProcess">
            <a:avLst/>
          </a:prstGeom>
          <a:solidFill>
            <a:schemeClr val="accent1">
              <a:lumMod val="20000"/>
              <a:lumOff val="8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accent2">
                    <a:lumMod val="50000"/>
                  </a:schemeClr>
                </a:solidFill>
                <a:latin typeface="Calibri" panose="020F0502020204030204" pitchFamily="34" charset="0"/>
                <a:cs typeface="Calibri" panose="020F0502020204030204" pitchFamily="34" charset="0"/>
              </a:rPr>
              <a:t>سافر العلماء إلى تلسكوب هابل عن طريق مكوك فضائي في عام 2009. كانت هذه المرة الخامسة التي يقوم فيها علماء الفلك بالذهاب إلى هابل لإصلاح بعض الأجزاء منه، ولإضافة أجزاء جديدة وكاميرات. لذا فإنه يعمل بشكل جيد جدًا، ولن يكون بحاجة للإصلاح مرة أخرى. </a:t>
            </a:r>
          </a:p>
          <a:p>
            <a:pPr algn="ctr"/>
            <a:endParaRPr lang="ar-SA" dirty="0">
              <a:solidFill>
                <a:schemeClr val="accent2">
                  <a:lumMod val="50000"/>
                </a:schemeClr>
              </a:solidFill>
            </a:endParaRPr>
          </a:p>
          <a:p>
            <a:pPr algn="ctr"/>
            <a:r>
              <a:rPr lang="ar-SA" sz="1600" b="1" dirty="0">
                <a:solidFill>
                  <a:schemeClr val="accent3">
                    <a:lumMod val="75000"/>
                  </a:schemeClr>
                </a:solidFill>
              </a:rPr>
              <a:t>أتم هابل عامه الـ 25 في 2015 ولا يزال يلتقط صورًا جميلة للفضاء . تعمل ناسا على بناء تلسكوب فضائي آخر. يُدعى “تلسكوب جيمس ويب الفضائي” سيكون أكبر حجمًا من هابل ولن يدور حول الأرض، بل سيدور حول الشمس في مكان ما على الجانب الآخر من القمر. سيكون تلسكوب ويب قادرًا على رؤية نوع من الضوء يختلف عن الذي يراه هابل. والذي من شأنه أن يساعد ناسا على رؤية المزيد من الكون</a:t>
            </a:r>
            <a:r>
              <a:rPr lang="ar-SA" dirty="0">
                <a:solidFill>
                  <a:schemeClr val="accent2">
                    <a:lumMod val="50000"/>
                  </a:schemeClr>
                </a:solidFill>
              </a:rPr>
              <a:t>.</a:t>
            </a:r>
          </a:p>
        </p:txBody>
      </p:sp>
      <p:sp>
        <p:nvSpPr>
          <p:cNvPr id="7" name="مخطط انسيابي: محطة طرفية 6">
            <a:extLst>
              <a:ext uri="{FF2B5EF4-FFF2-40B4-BE49-F238E27FC236}">
                <a16:creationId xmlns:a16="http://schemas.microsoft.com/office/drawing/2014/main" id="{7BB934BF-82A0-4B9F-A113-1CA4B3B55BFA}"/>
              </a:ext>
            </a:extLst>
          </p:cNvPr>
          <p:cNvSpPr/>
          <p:nvPr/>
        </p:nvSpPr>
        <p:spPr>
          <a:xfrm>
            <a:off x="7517219" y="1860697"/>
            <a:ext cx="4136065" cy="733647"/>
          </a:xfrm>
          <a:prstGeom prst="flowChartTerminator">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9" name="موصل: على شكل مرفق 8">
            <a:extLst>
              <a:ext uri="{FF2B5EF4-FFF2-40B4-BE49-F238E27FC236}">
                <a16:creationId xmlns:a16="http://schemas.microsoft.com/office/drawing/2014/main" id="{902F95AB-B3D3-4FA5-8D38-053CE17357F2}"/>
              </a:ext>
            </a:extLst>
          </p:cNvPr>
          <p:cNvCxnSpPr/>
          <p:nvPr/>
        </p:nvCxnSpPr>
        <p:spPr>
          <a:xfrm rot="16200000" flipH="1">
            <a:off x="11214692" y="1608174"/>
            <a:ext cx="600739" cy="276446"/>
          </a:xfrm>
          <a:prstGeom prst="bentConnector3">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pic>
        <p:nvPicPr>
          <p:cNvPr id="11" name="صورة 10">
            <a:extLst>
              <a:ext uri="{FF2B5EF4-FFF2-40B4-BE49-F238E27FC236}">
                <a16:creationId xmlns:a16="http://schemas.microsoft.com/office/drawing/2014/main" id="{0A51585B-95BA-42FD-9B8D-5BBF9CBBF046}"/>
              </a:ext>
            </a:extLst>
          </p:cNvPr>
          <p:cNvPicPr>
            <a:picLocks noChangeAspect="1"/>
          </p:cNvPicPr>
          <p:nvPr/>
        </p:nvPicPr>
        <p:blipFill rotWithShape="1">
          <a:blip r:embed="rId2">
            <a:extLst>
              <a:ext uri="{28A0092B-C50C-407E-A947-70E740481C1C}">
                <a14:useLocalDpi xmlns:a14="http://schemas.microsoft.com/office/drawing/2010/main" val="0"/>
              </a:ext>
            </a:extLst>
          </a:blip>
          <a:srcRect l="8863" r="7105" b="40310"/>
          <a:stretch/>
        </p:blipFill>
        <p:spPr>
          <a:xfrm>
            <a:off x="9208310" y="236673"/>
            <a:ext cx="2035705" cy="1446027"/>
          </a:xfrm>
          <a:prstGeom prst="rect">
            <a:avLst/>
          </a:prstGeom>
        </p:spPr>
      </p:pic>
    </p:spTree>
    <p:extLst>
      <p:ext uri="{BB962C8B-B14F-4D97-AF65-F5344CB8AC3E}">
        <p14:creationId xmlns:p14="http://schemas.microsoft.com/office/powerpoint/2010/main" val="273983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18980B41-3F17-4166-B1E4-BBC9CD53D422}"/>
              </a:ext>
            </a:extLst>
          </p:cNvPr>
          <p:cNvSpPr/>
          <p:nvPr/>
        </p:nvSpPr>
        <p:spPr>
          <a:xfrm>
            <a:off x="967564" y="4231758"/>
            <a:ext cx="4444408" cy="1105786"/>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dirty="0">
                <a:latin typeface="Segoe UI Semibold" panose="020B0702040204020203" pitchFamily="34" charset="0"/>
                <a:cs typeface="Segoe UI Semibold" panose="020B0702040204020203" pitchFamily="34" charset="0"/>
              </a:rPr>
              <a:t>متى أقلع تلسكوب هابل ؟</a:t>
            </a:r>
          </a:p>
        </p:txBody>
      </p:sp>
      <p:sp>
        <p:nvSpPr>
          <p:cNvPr id="3" name="وسيلة الشرح: خط منحني 2">
            <a:extLst>
              <a:ext uri="{FF2B5EF4-FFF2-40B4-BE49-F238E27FC236}">
                <a16:creationId xmlns:a16="http://schemas.microsoft.com/office/drawing/2014/main" id="{0E725E45-F864-4BA7-BCDF-E085C555E74C}"/>
              </a:ext>
            </a:extLst>
          </p:cNvPr>
          <p:cNvSpPr/>
          <p:nvPr/>
        </p:nvSpPr>
        <p:spPr>
          <a:xfrm>
            <a:off x="6096000" y="765544"/>
            <a:ext cx="3590261" cy="5645889"/>
          </a:xfrm>
          <a:prstGeom prst="borderCallout2">
            <a:avLst>
              <a:gd name="adj1" fmla="val 18750"/>
              <a:gd name="adj2" fmla="val -8333"/>
              <a:gd name="adj3" fmla="val 18750"/>
              <a:gd name="adj4" fmla="val -16667"/>
              <a:gd name="adj5" fmla="val 60426"/>
              <a:gd name="adj6" fmla="val -53094"/>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accent3">
                    <a:lumMod val="75000"/>
                  </a:schemeClr>
                </a:solidFill>
                <a:latin typeface="Segoe UI Semibold" panose="020B0702040204020203" pitchFamily="34" charset="0"/>
                <a:cs typeface="Segoe UI Semibold" panose="020B0702040204020203" pitchFamily="34" charset="0"/>
              </a:rPr>
              <a:t>بعد بضع تأجيلات، تمت جدولة عملية إقلاع هابل إلى الفضاء في أكتوبر من عام 1986. لكن في 28 يناير 1986، انفجر المكوك الفضائي تشالنجر بعد دقيقة فقط من إقلاعه. </a:t>
            </a:r>
          </a:p>
          <a:p>
            <a:pPr algn="ctr"/>
            <a:endParaRPr lang="ar-SA" sz="2000" dirty="0">
              <a:solidFill>
                <a:schemeClr val="accent2">
                  <a:lumMod val="75000"/>
                </a:schemeClr>
              </a:solidFill>
              <a:latin typeface="Dubai Light" panose="020B0303030403030204" pitchFamily="34" charset="-78"/>
              <a:cs typeface="Akhbar MT" pitchFamily="2" charset="-78"/>
            </a:endParaRPr>
          </a:p>
          <a:p>
            <a:pPr algn="ctr"/>
            <a:r>
              <a:rPr lang="ar-SA" sz="2000" dirty="0">
                <a:solidFill>
                  <a:schemeClr val="accent2">
                    <a:lumMod val="75000"/>
                  </a:schemeClr>
                </a:solidFill>
                <a:latin typeface="Dubai Light" panose="020B0303030403030204" pitchFamily="34" charset="-78"/>
                <a:cs typeface="Akhbar MT" pitchFamily="2" charset="-78"/>
              </a:rPr>
              <a:t>فتوقفت عمليات طيران المكوك بعد هذا لمدة سنتين. تم خلالها نقل الأجزاء التي تم الانتهاء من تصنيعها إلى المخزن كما استمر العاملون على مشروع هابل في تحسينه، حيث قاموا بتطوير البطاريات الشمسية وتحديث أجهزة أخرى.   في 24 أبريل 1990، أقلع هابل أخيرا نحو المدار على متن المكوك الفضائي ديسكفري. كما حمل التلسكوب خمسة أجهزة علمية: الكاميرا الكوكبية واسعة المجار، ومحلل </a:t>
            </a:r>
            <a:r>
              <a:rPr lang="ar-SA" sz="2000" dirty="0" err="1">
                <a:solidFill>
                  <a:schemeClr val="accent2">
                    <a:lumMod val="75000"/>
                  </a:schemeClr>
                </a:solidFill>
                <a:latin typeface="Dubai Light" panose="020B0303030403030204" pitchFamily="34" charset="-78"/>
                <a:cs typeface="Akhbar MT" pitchFamily="2" charset="-78"/>
              </a:rPr>
              <a:t>غودارد</a:t>
            </a:r>
            <a:r>
              <a:rPr lang="ar-SA" sz="2000" dirty="0">
                <a:solidFill>
                  <a:schemeClr val="accent2">
                    <a:lumMod val="75000"/>
                  </a:schemeClr>
                </a:solidFill>
                <a:latin typeface="Dubai Light" panose="020B0303030403030204" pitchFamily="34" charset="-78"/>
                <a:cs typeface="Akhbar MT" pitchFamily="2" charset="-78"/>
              </a:rPr>
              <a:t> الطيفي عالي الدقة، وكاميرا الأجسام الخافتة، و كذا المحلل الطيفي للأجسام الخافتة، والمضواء عالي السرعة.</a:t>
            </a:r>
          </a:p>
        </p:txBody>
      </p:sp>
      <p:pic>
        <p:nvPicPr>
          <p:cNvPr id="5" name="صورة 4">
            <a:extLst>
              <a:ext uri="{FF2B5EF4-FFF2-40B4-BE49-F238E27FC236}">
                <a16:creationId xmlns:a16="http://schemas.microsoft.com/office/drawing/2014/main" id="{AA1DEBC0-7528-42D1-BAF6-51FBA7D97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0911" y="765544"/>
            <a:ext cx="3741480" cy="2104583"/>
          </a:xfrm>
          <a:prstGeom prst="roundRect">
            <a:avLst>
              <a:gd name="adj" fmla="val 8594"/>
            </a:avLst>
          </a:prstGeom>
          <a:solidFill>
            <a:srgbClr val="FFFFFF">
              <a:shade val="85000"/>
            </a:srgbClr>
          </a:solidFill>
          <a:ln>
            <a:noFill/>
          </a:ln>
          <a:effectLst>
            <a:reflection blurRad="6350" stA="50000" endA="300" endPos="55000" dir="5400000" sy="-100000" algn="bl" rotWithShape="0"/>
            <a:softEdge rad="12700"/>
          </a:effectLst>
        </p:spPr>
      </p:pic>
    </p:spTree>
    <p:extLst>
      <p:ext uri="{BB962C8B-B14F-4D97-AF65-F5344CB8AC3E}">
        <p14:creationId xmlns:p14="http://schemas.microsoft.com/office/powerpoint/2010/main" val="232186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عالجة متعاقبة 3">
            <a:extLst>
              <a:ext uri="{FF2B5EF4-FFF2-40B4-BE49-F238E27FC236}">
                <a16:creationId xmlns:a16="http://schemas.microsoft.com/office/drawing/2014/main" id="{38672BC4-B253-4A1F-A3F1-982538888957}"/>
              </a:ext>
            </a:extLst>
          </p:cNvPr>
          <p:cNvSpPr/>
          <p:nvPr/>
        </p:nvSpPr>
        <p:spPr>
          <a:xfrm>
            <a:off x="712380" y="461852"/>
            <a:ext cx="8431620" cy="437264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2">
                    <a:lumMod val="75000"/>
                  </a:schemeClr>
                </a:solidFill>
                <a:latin typeface="Segoe UI Semibold" panose="020B0702040204020203" pitchFamily="34" charset="0"/>
                <a:cs typeface="Segoe UI Semibold" panose="020B0702040204020203" pitchFamily="34" charset="0"/>
              </a:rPr>
              <a:t>أمضت ناسا ورواد الفضاء حوالي 11 شهرا في التدرب على مهمات الفضاء</a:t>
            </a:r>
          </a:p>
          <a:p>
            <a:pPr algn="ctr"/>
            <a:r>
              <a:rPr lang="ar-SA" sz="2000" b="1" dirty="0">
                <a:solidFill>
                  <a:schemeClr val="accent2">
                    <a:lumMod val="75000"/>
                  </a:schemeClr>
                </a:solidFill>
                <a:latin typeface="Segoe UI Semibold" panose="020B0702040204020203" pitchFamily="34" charset="0"/>
                <a:cs typeface="Segoe UI Semibold" panose="020B0702040204020203" pitchFamily="34" charset="0"/>
              </a:rPr>
              <a:t>الأكثر تعقيدا والتي سيحاولون القيام بها. </a:t>
            </a:r>
          </a:p>
          <a:p>
            <a:pPr algn="ctr"/>
            <a:endParaRPr lang="ar-SA" sz="2000" dirty="0">
              <a:solidFill>
                <a:schemeClr val="accent2">
                  <a:lumMod val="75000"/>
                </a:schemeClr>
              </a:solidFill>
              <a:latin typeface="Segoe UI Semibold" panose="020B0702040204020203" pitchFamily="34" charset="0"/>
              <a:cs typeface="Segoe UI Semibold" panose="020B0702040204020203" pitchFamily="34" charset="0"/>
            </a:endParaRPr>
          </a:p>
          <a:p>
            <a:pPr algn="r"/>
            <a:r>
              <a:rPr lang="ar-SA" sz="2000" b="1" dirty="0">
                <a:solidFill>
                  <a:schemeClr val="accent3">
                    <a:lumMod val="75000"/>
                  </a:schemeClr>
                </a:solidFill>
                <a:latin typeface="Segoe UI Semibold" panose="020B0702040204020203" pitchFamily="34" charset="0"/>
                <a:cs typeface="Segoe UI Semibold" panose="020B0702040204020203" pitchFamily="34" charset="0"/>
              </a:rPr>
              <a:t>وبالإضافة إلى الطبيعية الحساسة للمهم فإن ذلك سيكون : </a:t>
            </a:r>
          </a:p>
          <a:p>
            <a:pPr algn="ctr"/>
            <a:endParaRPr lang="ar-SA" dirty="0">
              <a:solidFill>
                <a:schemeClr val="accent2">
                  <a:lumMod val="75000"/>
                </a:schemeClr>
              </a:solidFill>
              <a:latin typeface="Segoe UI Semibold" panose="020B0702040204020203" pitchFamily="34" charset="0"/>
              <a:cs typeface="Segoe UI Semibold" panose="020B0702040204020203" pitchFamily="34" charset="0"/>
            </a:endParaRPr>
          </a:p>
          <a:p>
            <a:pPr algn="ctr"/>
            <a:r>
              <a:rPr lang="ar-SA" dirty="0">
                <a:solidFill>
                  <a:schemeClr val="accent2">
                    <a:lumMod val="75000"/>
                  </a:schemeClr>
                </a:solidFill>
                <a:latin typeface="Segoe UI Semibold" panose="020B0702040204020203" pitchFamily="34" charset="0"/>
                <a:cs typeface="Segoe UI Semibold" panose="020B0702040204020203" pitchFamily="34" charset="0"/>
              </a:rPr>
              <a:t> </a:t>
            </a:r>
            <a:r>
              <a:rPr lang="ar-SA" sz="2400" dirty="0">
                <a:solidFill>
                  <a:schemeClr val="accent2">
                    <a:lumMod val="75000"/>
                  </a:schemeClr>
                </a:solidFill>
                <a:latin typeface="Segoe UI Semibold" panose="020B0702040204020203" pitchFamily="34" charset="0"/>
                <a:cs typeface="Segoe UI Semibold" panose="020B0702040204020203" pitchFamily="34" charset="0"/>
              </a:rPr>
              <a:t>أول اختبار لقدرة التلسكوب على أن يخضع لعمليات الخدمة </a:t>
            </a:r>
          </a:p>
          <a:p>
            <a:pPr algn="ctr"/>
            <a:r>
              <a:rPr lang="ar-SA" sz="2400" dirty="0">
                <a:solidFill>
                  <a:schemeClr val="accent2">
                    <a:lumMod val="75000"/>
                  </a:schemeClr>
                </a:solidFill>
                <a:latin typeface="Segoe UI Semibold" panose="020B0702040204020203" pitchFamily="34" charset="0"/>
                <a:cs typeface="Segoe UI Semibold" panose="020B0702040204020203" pitchFamily="34" charset="0"/>
              </a:rPr>
              <a:t>والصيانة في الفضاء..</a:t>
            </a:r>
          </a:p>
        </p:txBody>
      </p:sp>
      <p:sp>
        <p:nvSpPr>
          <p:cNvPr id="5" name="مستطيل: زوايا قطرية مقصوصة 4">
            <a:extLst>
              <a:ext uri="{FF2B5EF4-FFF2-40B4-BE49-F238E27FC236}">
                <a16:creationId xmlns:a16="http://schemas.microsoft.com/office/drawing/2014/main" id="{20818278-CD66-4856-8699-1671410CA31F}"/>
              </a:ext>
            </a:extLst>
          </p:cNvPr>
          <p:cNvSpPr/>
          <p:nvPr/>
        </p:nvSpPr>
        <p:spPr>
          <a:xfrm>
            <a:off x="6730410" y="4459030"/>
            <a:ext cx="2987749" cy="750924"/>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latin typeface="Segoe UI Semibold" panose="020B0702040204020203" pitchFamily="34" charset="0"/>
                <a:cs typeface="Segoe UI Semibold" panose="020B0702040204020203" pitchFamily="34" charset="0"/>
              </a:rPr>
              <a:t>كم من الوقت استغرقه رواد الفضاء للتدريب ؟</a:t>
            </a:r>
          </a:p>
        </p:txBody>
      </p:sp>
      <p:pic>
        <p:nvPicPr>
          <p:cNvPr id="7" name="صورة 6">
            <a:extLst>
              <a:ext uri="{FF2B5EF4-FFF2-40B4-BE49-F238E27FC236}">
                <a16:creationId xmlns:a16="http://schemas.microsoft.com/office/drawing/2014/main" id="{0B3DEF85-3525-4A13-BBDB-52632107A35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76389" y1="60278" x2="76389" y2="60278"/>
                        <a14:foregroundMark x1="79444" y1="54444" x2="79444" y2="54444"/>
                        <a14:foregroundMark x1="81389" y1="49722" x2="81389" y2="49722"/>
                        <a14:foregroundMark x1="83333" y1="38333" x2="83333" y2="38333"/>
                        <a14:foregroundMark x1="80278" y1="28889" x2="80278" y2="28889"/>
                        <a14:foregroundMark x1="75000" y1="20833" x2="75000" y2="20833"/>
                        <a14:foregroundMark x1="68611" y1="18611" x2="68611" y2="18611"/>
                        <a14:foregroundMark x1="60000" y1="15833" x2="60000" y2="15833"/>
                        <a14:foregroundMark x1="51111" y1="15833" x2="51111" y2="15833"/>
                        <a14:foregroundMark x1="36389" y1="21667" x2="36389" y2="21667"/>
                        <a14:foregroundMark x1="26944" y1="32222" x2="26944" y2="32222"/>
                        <a14:foregroundMark x1="26111" y1="46111" x2="26111" y2="46111"/>
                        <a14:foregroundMark x1="28611" y1="56944" x2="28611" y2="56944"/>
                        <a14:foregroundMark x1="37500" y1="65278" x2="37500" y2="65278"/>
                        <a14:foregroundMark x1="52778" y1="70556" x2="52778" y2="70556"/>
                        <a14:foregroundMark x1="67500" y1="67500" x2="67500" y2="67500"/>
                        <a14:foregroundMark x1="64167" y1="61111" x2="64167" y2="61111"/>
                        <a14:foregroundMark x1="73333" y1="53889" x2="73333" y2="53889"/>
                        <a14:foregroundMark x1="76667" y1="42222" x2="76667" y2="42222"/>
                        <a14:foregroundMark x1="72500" y1="32778" x2="72500" y2="32778"/>
                        <a14:foregroundMark x1="64167" y1="25278" x2="64167" y2="25278"/>
                        <a14:foregroundMark x1="51944" y1="23611" x2="51944" y2="23611"/>
                        <a14:foregroundMark x1="43333" y1="26667" x2="43333" y2="26667"/>
                        <a14:foregroundMark x1="36389" y1="32778" x2="36389" y2="32778"/>
                        <a14:foregroundMark x1="32500" y1="43611" x2="32500" y2="43611"/>
                        <a14:foregroundMark x1="34722" y1="53056" x2="34722" y2="53056"/>
                        <a14:foregroundMark x1="44444" y1="59167" x2="44444" y2="59167"/>
                        <a14:foregroundMark x1="54444" y1="62222" x2="54444" y2="62222"/>
                        <a14:foregroundMark x1="53889" y1="31667" x2="53889" y2="31667"/>
                        <a14:foregroundMark x1="53056" y1="37222" x2="53056" y2="37222"/>
                        <a14:foregroundMark x1="53611" y1="42500" x2="53611" y2="42500"/>
                        <a14:foregroundMark x1="56667" y1="46667" x2="56667" y2="46667"/>
                        <a14:foregroundMark x1="62500" y1="50556" x2="62500" y2="50556"/>
                      </a14:backgroundRemoval>
                    </a14:imgEffect>
                  </a14:imgLayer>
                </a14:imgProps>
              </a:ext>
              <a:ext uri="{28A0092B-C50C-407E-A947-70E740481C1C}">
                <a14:useLocalDpi xmlns:a14="http://schemas.microsoft.com/office/drawing/2010/main" val="0"/>
              </a:ext>
            </a:extLst>
          </a:blip>
          <a:stretch>
            <a:fillRect/>
          </a:stretch>
        </p:blipFill>
        <p:spPr>
          <a:xfrm>
            <a:off x="7332812" y="3435647"/>
            <a:ext cx="1398845" cy="1398845"/>
          </a:xfrm>
          <a:prstGeom prst="rect">
            <a:avLst/>
          </a:prstGeom>
          <a:effectLst>
            <a:outerShdw blurRad="50800" dist="38100" dir="10800000" algn="r" rotWithShape="0">
              <a:prstClr val="black">
                <a:alpha val="40000"/>
              </a:prstClr>
            </a:outerShdw>
          </a:effectLst>
        </p:spPr>
      </p:pic>
      <p:cxnSp>
        <p:nvCxnSpPr>
          <p:cNvPr id="9" name="موصل: على شكل مرفق 8">
            <a:extLst>
              <a:ext uri="{FF2B5EF4-FFF2-40B4-BE49-F238E27FC236}">
                <a16:creationId xmlns:a16="http://schemas.microsoft.com/office/drawing/2014/main" id="{A195EDB4-B0B4-4B9F-A77D-DC7E708B5CA4}"/>
              </a:ext>
            </a:extLst>
          </p:cNvPr>
          <p:cNvCxnSpPr>
            <a:cxnSpLocks/>
          </p:cNvCxnSpPr>
          <p:nvPr/>
        </p:nvCxnSpPr>
        <p:spPr>
          <a:xfrm rot="16200000" flipH="1">
            <a:off x="8266814" y="1100469"/>
            <a:ext cx="616688" cy="478465"/>
          </a:xfrm>
          <a:prstGeom prst="bentConnector3">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7540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اوي">
  <a:themeElements>
    <a:clrScheme name="سماوي">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سماوي">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سماوي">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
  <TotalTime>380</TotalTime>
  <Words>785</Words>
  <Application>Microsoft Office PowerPoint</Application>
  <PresentationFormat>شاشة عريضة</PresentationFormat>
  <Paragraphs>68</Paragraphs>
  <Slides>13</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13</vt:i4>
      </vt:variant>
    </vt:vector>
  </HeadingPairs>
  <TitlesOfParts>
    <vt:vector size="22" baseType="lpstr">
      <vt:lpstr>Arial</vt:lpstr>
      <vt:lpstr>Calibri</vt:lpstr>
      <vt:lpstr>Calibri Light</vt:lpstr>
      <vt:lpstr>Dubai</vt:lpstr>
      <vt:lpstr>Dubai Light</vt:lpstr>
      <vt:lpstr>Dubai Medium</vt:lpstr>
      <vt:lpstr>Segoe UI Semibold</vt:lpstr>
      <vt:lpstr>Tahoma</vt:lpstr>
      <vt:lpstr>سماوي</vt:lpstr>
      <vt:lpstr>- تلسكوب هابل </vt:lpstr>
      <vt:lpstr>ما هو تلسكوب هابل ؟</vt:lpstr>
      <vt:lpstr>كيف حصل هابل على اسمه؟</vt:lpstr>
      <vt:lpstr>موقع تلسكوب هابل </vt:lpstr>
      <vt:lpstr>عرض تقديمي في PowerPoint</vt:lpstr>
      <vt:lpstr>كيف تستفيد ناسا من هابل ؟ </vt:lpstr>
      <vt:lpstr>ما هو مستقبل تلسكوب هابل؟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تلسكوب هابل</dc:title>
  <dc:creator>qweasdtyu.123098@gmail.com</dc:creator>
  <cp:lastModifiedBy>qweasdtyu.123098@gmail.com</cp:lastModifiedBy>
  <cp:revision>30</cp:revision>
  <dcterms:created xsi:type="dcterms:W3CDTF">2020-10-07T15:36:45Z</dcterms:created>
  <dcterms:modified xsi:type="dcterms:W3CDTF">2020-10-08T04:28:12Z</dcterms:modified>
</cp:coreProperties>
</file>